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95" r:id="rId2"/>
    <p:sldId id="299" r:id="rId3"/>
    <p:sldId id="300" r:id="rId4"/>
    <p:sldId id="312" r:id="rId5"/>
    <p:sldId id="256" r:id="rId6"/>
    <p:sldId id="258" r:id="rId7"/>
    <p:sldId id="260" r:id="rId8"/>
    <p:sldId id="302" r:id="rId9"/>
    <p:sldId id="257" r:id="rId10"/>
    <p:sldId id="311" r:id="rId11"/>
    <p:sldId id="303" r:id="rId12"/>
    <p:sldId id="304" r:id="rId13"/>
    <p:sldId id="305" r:id="rId14"/>
    <p:sldId id="306" r:id="rId15"/>
    <p:sldId id="259" r:id="rId16"/>
    <p:sldId id="301" r:id="rId17"/>
    <p:sldId id="310" r:id="rId18"/>
    <p:sldId id="307" r:id="rId19"/>
    <p:sldId id="308" r:id="rId20"/>
    <p:sldId id="309" r:id="rId21"/>
    <p:sldId id="26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6208"/>
  </p:normalViewPr>
  <p:slideViewPr>
    <p:cSldViewPr snapToGrid="0" snapToObjects="1" showGuides="1">
      <p:cViewPr varScale="1">
        <p:scale>
          <a:sx n="121" d="100"/>
          <a:sy n="121" d="100"/>
        </p:scale>
        <p:origin x="200" y="232"/>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iagrams/_rels/data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hyperlink" Target="http://www.ohri.ca/programs/clinical_epidemiology/oxford.asp" TargetMode="External"/><Relationship Id="rId1" Type="http://schemas.openxmlformats.org/officeDocument/2006/relationships/hyperlink" Target="https://www.riskofbias.info/welcome/home" TargetMode="External"/><Relationship Id="rId4" Type="http://schemas.openxmlformats.org/officeDocument/2006/relationships/image" Target="../media/image6.jpg"/></Relationships>
</file>

<file path=ppt/diagrams/_rels/drawing1.xml.rels><?xml version="1.0" encoding="UTF-8" standalone="yes"?>
<Relationships xmlns="http://schemas.openxmlformats.org/package/2006/relationships"><Relationship Id="rId3" Type="http://schemas.openxmlformats.org/officeDocument/2006/relationships/hyperlink" Target="http://www.ohri.ca/programs/clinical_epidemiology/oxford.asp" TargetMode="External"/><Relationship Id="rId2" Type="http://schemas.openxmlformats.org/officeDocument/2006/relationships/image" Target="../media/image5.jpg"/><Relationship Id="rId1" Type="http://schemas.openxmlformats.org/officeDocument/2006/relationships/hyperlink" Target="https://www.riskofbias.info/welcome/home" TargetMode="External"/><Relationship Id="rId4" Type="http://schemas.openxmlformats.org/officeDocument/2006/relationships/image" Target="../media/image6.jp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57E101-E5CA-3D49-A741-9E5EB67F75D3}" type="doc">
      <dgm:prSet loTypeId="urn:microsoft.com/office/officeart/2005/8/layout/vList4" loCatId="list" qsTypeId="urn:microsoft.com/office/officeart/2005/8/quickstyle/simple1" qsCatId="simple" csTypeId="urn:microsoft.com/office/officeart/2005/8/colors/colorful5" csCatId="colorful" phldr="1"/>
      <dgm:spPr/>
      <dgm:t>
        <a:bodyPr/>
        <a:lstStyle/>
        <a:p>
          <a:endParaRPr lang="en-GB"/>
        </a:p>
      </dgm:t>
    </dgm:pt>
    <dgm:pt modelId="{B9C55C57-FA5C-6F40-8166-0498909EA1BE}">
      <dgm:prSet/>
      <dgm:spPr/>
      <dgm:t>
        <a:bodyPr/>
        <a:lstStyle/>
        <a:p>
          <a:r>
            <a:rPr lang="en-US" dirty="0"/>
            <a:t>ROBINS-I</a:t>
          </a:r>
          <a:endParaRPr lang="en-GB" dirty="0"/>
        </a:p>
      </dgm:t>
    </dgm:pt>
    <dgm:pt modelId="{DC248DDF-66CB-F648-9539-5918F1BB8FB9}" type="parTrans" cxnId="{5D942002-9B1D-3545-B53E-12781EA42503}">
      <dgm:prSet/>
      <dgm:spPr/>
      <dgm:t>
        <a:bodyPr/>
        <a:lstStyle/>
        <a:p>
          <a:endParaRPr lang="en-GB"/>
        </a:p>
      </dgm:t>
    </dgm:pt>
    <dgm:pt modelId="{D8E23327-66AC-1247-B960-8196381A4B25}" type="sibTrans" cxnId="{5D942002-9B1D-3545-B53E-12781EA42503}">
      <dgm:prSet/>
      <dgm:spPr/>
      <dgm:t>
        <a:bodyPr/>
        <a:lstStyle/>
        <a:p>
          <a:endParaRPr lang="en-GB"/>
        </a:p>
      </dgm:t>
    </dgm:pt>
    <dgm:pt modelId="{133B9EAF-F5B5-3341-91A2-D7D223805E4D}">
      <dgm:prSet/>
      <dgm:spPr/>
      <dgm:t>
        <a:bodyPr/>
        <a:lstStyle/>
        <a:p>
          <a:r>
            <a:rPr lang="en-US">
              <a:hlinkClick xmlns:r="http://schemas.openxmlformats.org/officeDocument/2006/relationships" r:id="rId1"/>
            </a:rPr>
            <a:t>https://www.riskofbias.info/welcome/home</a:t>
          </a:r>
          <a:endParaRPr lang="en-GB"/>
        </a:p>
      </dgm:t>
    </dgm:pt>
    <dgm:pt modelId="{2103BF3D-7B7D-7E48-9853-0C341B5A9D4A}" type="parTrans" cxnId="{908806D1-6733-BE41-824A-9783099CCA04}">
      <dgm:prSet/>
      <dgm:spPr/>
      <dgm:t>
        <a:bodyPr/>
        <a:lstStyle/>
        <a:p>
          <a:endParaRPr lang="en-GB"/>
        </a:p>
      </dgm:t>
    </dgm:pt>
    <dgm:pt modelId="{9753B4A6-3597-C249-9D46-D7D2567D1442}" type="sibTrans" cxnId="{908806D1-6733-BE41-824A-9783099CCA04}">
      <dgm:prSet/>
      <dgm:spPr/>
      <dgm:t>
        <a:bodyPr/>
        <a:lstStyle/>
        <a:p>
          <a:endParaRPr lang="en-GB"/>
        </a:p>
      </dgm:t>
    </dgm:pt>
    <dgm:pt modelId="{E1BA2B69-B44E-224E-967F-9879ECF88B2C}">
      <dgm:prSet/>
      <dgm:spPr/>
      <dgm:t>
        <a:bodyPr/>
        <a:lstStyle/>
        <a:p>
          <a:r>
            <a:rPr lang="en-US"/>
            <a:t>Newcastle-Ottawa Scale (NOS)</a:t>
          </a:r>
          <a:endParaRPr lang="en-GB"/>
        </a:p>
      </dgm:t>
    </dgm:pt>
    <dgm:pt modelId="{C1E287DB-C720-AB44-84B6-A0A867A22E17}" type="parTrans" cxnId="{05F05C69-BCB6-3747-BC78-B12359C0741E}">
      <dgm:prSet/>
      <dgm:spPr/>
      <dgm:t>
        <a:bodyPr/>
        <a:lstStyle/>
        <a:p>
          <a:endParaRPr lang="en-GB"/>
        </a:p>
      </dgm:t>
    </dgm:pt>
    <dgm:pt modelId="{D83F21B9-F6C8-6547-9BF7-356A0CF95DE4}" type="sibTrans" cxnId="{05F05C69-BCB6-3747-BC78-B12359C0741E}">
      <dgm:prSet/>
      <dgm:spPr/>
      <dgm:t>
        <a:bodyPr/>
        <a:lstStyle/>
        <a:p>
          <a:endParaRPr lang="en-GB"/>
        </a:p>
      </dgm:t>
    </dgm:pt>
    <dgm:pt modelId="{18B086A7-7CDB-0F4B-895E-B31D10DD9DF4}">
      <dgm:prSet/>
      <dgm:spPr/>
      <dgm:t>
        <a:bodyPr/>
        <a:lstStyle/>
        <a:p>
          <a:r>
            <a:rPr lang="en-US">
              <a:hlinkClick xmlns:r="http://schemas.openxmlformats.org/officeDocument/2006/relationships" r:id="rId2"/>
            </a:rPr>
            <a:t>http://www.ohri.ca/programs/clinical_epidemiology/oxford.asp</a:t>
          </a:r>
          <a:r>
            <a:rPr lang="en-US"/>
            <a:t> </a:t>
          </a:r>
          <a:endParaRPr lang="en-GB"/>
        </a:p>
      </dgm:t>
    </dgm:pt>
    <dgm:pt modelId="{FD70659E-2ECB-1D4A-AA95-FEE0E096A797}" type="parTrans" cxnId="{DBB16A1B-0D8D-2349-98D7-EE22265E7BB9}">
      <dgm:prSet/>
      <dgm:spPr/>
      <dgm:t>
        <a:bodyPr/>
        <a:lstStyle/>
        <a:p>
          <a:endParaRPr lang="en-GB"/>
        </a:p>
      </dgm:t>
    </dgm:pt>
    <dgm:pt modelId="{6E1A6DE6-9F8E-484D-BB24-5A414B9D2A37}" type="sibTrans" cxnId="{DBB16A1B-0D8D-2349-98D7-EE22265E7BB9}">
      <dgm:prSet/>
      <dgm:spPr/>
      <dgm:t>
        <a:bodyPr/>
        <a:lstStyle/>
        <a:p>
          <a:endParaRPr lang="en-GB"/>
        </a:p>
      </dgm:t>
    </dgm:pt>
    <dgm:pt modelId="{24B20380-3D7C-1941-9891-5135174E0B41}" type="pres">
      <dgm:prSet presAssocID="{2B57E101-E5CA-3D49-A741-9E5EB67F75D3}" presName="linear" presStyleCnt="0">
        <dgm:presLayoutVars>
          <dgm:dir/>
          <dgm:resizeHandles val="exact"/>
        </dgm:presLayoutVars>
      </dgm:prSet>
      <dgm:spPr/>
    </dgm:pt>
    <dgm:pt modelId="{C5DA4B9B-C2D7-1748-8201-3589016DB309}" type="pres">
      <dgm:prSet presAssocID="{B9C55C57-FA5C-6F40-8166-0498909EA1BE}" presName="comp" presStyleCnt="0"/>
      <dgm:spPr/>
    </dgm:pt>
    <dgm:pt modelId="{3ED31B7A-1C0E-7A42-ACBC-3D0062B8F99E}" type="pres">
      <dgm:prSet presAssocID="{B9C55C57-FA5C-6F40-8166-0498909EA1BE}" presName="box" presStyleLbl="node1" presStyleIdx="0" presStyleCnt="2"/>
      <dgm:spPr/>
    </dgm:pt>
    <dgm:pt modelId="{B03BA65E-985D-CE47-A4F3-834E9D9688B5}" type="pres">
      <dgm:prSet presAssocID="{B9C55C57-FA5C-6F40-8166-0498909EA1BE}" presName="img" presStyleLbl="fgImgPlace1" presStyleIdx="0" presStyleCnt="2"/>
      <dgm:spPr>
        <a:blipFill>
          <a:blip xmlns:r="http://schemas.openxmlformats.org/officeDocument/2006/relationships" r:embed="rId3"/>
          <a:srcRect/>
          <a:stretch>
            <a:fillRect l="-9000" r="-9000"/>
          </a:stretch>
        </a:blipFill>
      </dgm:spPr>
      <dgm:extLst>
        <a:ext uri="{E40237B7-FDA0-4F09-8148-C483321AD2D9}">
          <dgm14:cNvPr xmlns:dgm14="http://schemas.microsoft.com/office/drawing/2010/diagram" id="0" name="" descr="Robin, bird with a red chest, with a colourful background"/>
        </a:ext>
      </dgm:extLst>
    </dgm:pt>
    <dgm:pt modelId="{13749A3D-E277-194E-AB43-7F6E8E55E0C0}" type="pres">
      <dgm:prSet presAssocID="{B9C55C57-FA5C-6F40-8166-0498909EA1BE}" presName="text" presStyleLbl="node1" presStyleIdx="0" presStyleCnt="2">
        <dgm:presLayoutVars>
          <dgm:bulletEnabled val="1"/>
        </dgm:presLayoutVars>
      </dgm:prSet>
      <dgm:spPr/>
    </dgm:pt>
    <dgm:pt modelId="{B5DC9A71-D68B-F149-ACF9-9D2AFD466083}" type="pres">
      <dgm:prSet presAssocID="{D8E23327-66AC-1247-B960-8196381A4B25}" presName="spacer" presStyleCnt="0"/>
      <dgm:spPr/>
    </dgm:pt>
    <dgm:pt modelId="{1A3D166A-8160-B84C-AFB4-1DF869664B23}" type="pres">
      <dgm:prSet presAssocID="{E1BA2B69-B44E-224E-967F-9879ECF88B2C}" presName="comp" presStyleCnt="0"/>
      <dgm:spPr/>
    </dgm:pt>
    <dgm:pt modelId="{D5C226BE-E80C-FB4C-A651-6B77FEB7184D}" type="pres">
      <dgm:prSet presAssocID="{E1BA2B69-B44E-224E-967F-9879ECF88B2C}" presName="box" presStyleLbl="node1" presStyleIdx="1" presStyleCnt="2"/>
      <dgm:spPr/>
    </dgm:pt>
    <dgm:pt modelId="{F6D94464-730F-6343-BCE7-AB17C0B899BA}" type="pres">
      <dgm:prSet presAssocID="{E1BA2B69-B44E-224E-967F-9879ECF88B2C}" presName="img" presStyleLbl="fgImgPlace1" presStyleIdx="1" presStyleCnt="2"/>
      <dgm:spPr>
        <a:blipFill>
          <a:blip xmlns:r="http://schemas.openxmlformats.org/officeDocument/2006/relationships" r:embed="rId4"/>
          <a:srcRect/>
          <a:stretch>
            <a:fillRect l="-9000" r="-9000"/>
          </a:stretch>
        </a:blipFill>
      </dgm:spPr>
      <dgm:extLst>
        <a:ext uri="{E40237B7-FDA0-4F09-8148-C483321AD2D9}">
          <dgm14:cNvPr xmlns:dgm14="http://schemas.microsoft.com/office/drawing/2010/diagram" id="0" name="" descr="Red fox in snowy environment"/>
        </a:ext>
      </dgm:extLst>
    </dgm:pt>
    <dgm:pt modelId="{DC7D50C8-142C-0E4E-8227-B16A44810B8E}" type="pres">
      <dgm:prSet presAssocID="{E1BA2B69-B44E-224E-967F-9879ECF88B2C}" presName="text" presStyleLbl="node1" presStyleIdx="1" presStyleCnt="2">
        <dgm:presLayoutVars>
          <dgm:bulletEnabled val="1"/>
        </dgm:presLayoutVars>
      </dgm:prSet>
      <dgm:spPr/>
    </dgm:pt>
  </dgm:ptLst>
  <dgm:cxnLst>
    <dgm:cxn modelId="{5D942002-9B1D-3545-B53E-12781EA42503}" srcId="{2B57E101-E5CA-3D49-A741-9E5EB67F75D3}" destId="{B9C55C57-FA5C-6F40-8166-0498909EA1BE}" srcOrd="0" destOrd="0" parTransId="{DC248DDF-66CB-F648-9539-5918F1BB8FB9}" sibTransId="{D8E23327-66AC-1247-B960-8196381A4B25}"/>
    <dgm:cxn modelId="{4317B80A-C8E7-9046-898C-FBCEE2878956}" type="presOf" srcId="{18B086A7-7CDB-0F4B-895E-B31D10DD9DF4}" destId="{D5C226BE-E80C-FB4C-A651-6B77FEB7184D}" srcOrd="0" destOrd="1" presId="urn:microsoft.com/office/officeart/2005/8/layout/vList4"/>
    <dgm:cxn modelId="{4D734D14-C225-4045-AED0-D20847289A35}" type="presOf" srcId="{E1BA2B69-B44E-224E-967F-9879ECF88B2C}" destId="{D5C226BE-E80C-FB4C-A651-6B77FEB7184D}" srcOrd="0" destOrd="0" presId="urn:microsoft.com/office/officeart/2005/8/layout/vList4"/>
    <dgm:cxn modelId="{DBB16A1B-0D8D-2349-98D7-EE22265E7BB9}" srcId="{E1BA2B69-B44E-224E-967F-9879ECF88B2C}" destId="{18B086A7-7CDB-0F4B-895E-B31D10DD9DF4}" srcOrd="0" destOrd="0" parTransId="{FD70659E-2ECB-1D4A-AA95-FEE0E096A797}" sibTransId="{6E1A6DE6-9F8E-484D-BB24-5A414B9D2A37}"/>
    <dgm:cxn modelId="{DC0A9B21-2FC6-DA48-A22F-78DD300265C1}" type="presOf" srcId="{133B9EAF-F5B5-3341-91A2-D7D223805E4D}" destId="{3ED31B7A-1C0E-7A42-ACBC-3D0062B8F99E}" srcOrd="0" destOrd="1" presId="urn:microsoft.com/office/officeart/2005/8/layout/vList4"/>
    <dgm:cxn modelId="{44156C2C-8319-AC42-9C42-933D2C78729D}" type="presOf" srcId="{B9C55C57-FA5C-6F40-8166-0498909EA1BE}" destId="{3ED31B7A-1C0E-7A42-ACBC-3D0062B8F99E}" srcOrd="0" destOrd="0" presId="urn:microsoft.com/office/officeart/2005/8/layout/vList4"/>
    <dgm:cxn modelId="{12E04C47-F79A-A144-BA5E-9DD1D9D9E6AA}" type="presOf" srcId="{E1BA2B69-B44E-224E-967F-9879ECF88B2C}" destId="{DC7D50C8-142C-0E4E-8227-B16A44810B8E}" srcOrd="1" destOrd="0" presId="urn:microsoft.com/office/officeart/2005/8/layout/vList4"/>
    <dgm:cxn modelId="{54A13765-5F24-3547-8E44-48B5C5FDAC5B}" type="presOf" srcId="{2B57E101-E5CA-3D49-A741-9E5EB67F75D3}" destId="{24B20380-3D7C-1941-9891-5135174E0B41}" srcOrd="0" destOrd="0" presId="urn:microsoft.com/office/officeart/2005/8/layout/vList4"/>
    <dgm:cxn modelId="{05F05C69-BCB6-3747-BC78-B12359C0741E}" srcId="{2B57E101-E5CA-3D49-A741-9E5EB67F75D3}" destId="{E1BA2B69-B44E-224E-967F-9879ECF88B2C}" srcOrd="1" destOrd="0" parTransId="{C1E287DB-C720-AB44-84B6-A0A867A22E17}" sibTransId="{D83F21B9-F6C8-6547-9BF7-356A0CF95DE4}"/>
    <dgm:cxn modelId="{763E2295-2C5A-1349-94D1-0FFC86A7C522}" type="presOf" srcId="{133B9EAF-F5B5-3341-91A2-D7D223805E4D}" destId="{13749A3D-E277-194E-AB43-7F6E8E55E0C0}" srcOrd="1" destOrd="1" presId="urn:microsoft.com/office/officeart/2005/8/layout/vList4"/>
    <dgm:cxn modelId="{908806D1-6733-BE41-824A-9783099CCA04}" srcId="{B9C55C57-FA5C-6F40-8166-0498909EA1BE}" destId="{133B9EAF-F5B5-3341-91A2-D7D223805E4D}" srcOrd="0" destOrd="0" parTransId="{2103BF3D-7B7D-7E48-9853-0C341B5A9D4A}" sibTransId="{9753B4A6-3597-C249-9D46-D7D2567D1442}"/>
    <dgm:cxn modelId="{F8DA17D6-B9E0-7E41-91AD-E2489F961626}" type="presOf" srcId="{B9C55C57-FA5C-6F40-8166-0498909EA1BE}" destId="{13749A3D-E277-194E-AB43-7F6E8E55E0C0}" srcOrd="1" destOrd="0" presId="urn:microsoft.com/office/officeart/2005/8/layout/vList4"/>
    <dgm:cxn modelId="{1AAAE4F4-434E-8F44-828D-721CF2B52C48}" type="presOf" srcId="{18B086A7-7CDB-0F4B-895E-B31D10DD9DF4}" destId="{DC7D50C8-142C-0E4E-8227-B16A44810B8E}" srcOrd="1" destOrd="1" presId="urn:microsoft.com/office/officeart/2005/8/layout/vList4"/>
    <dgm:cxn modelId="{195D3502-6AAE-344C-9B0D-CEC1523CFFC8}" type="presParOf" srcId="{24B20380-3D7C-1941-9891-5135174E0B41}" destId="{C5DA4B9B-C2D7-1748-8201-3589016DB309}" srcOrd="0" destOrd="0" presId="urn:microsoft.com/office/officeart/2005/8/layout/vList4"/>
    <dgm:cxn modelId="{31D6B155-72AD-B545-A844-56340F0D2C70}" type="presParOf" srcId="{C5DA4B9B-C2D7-1748-8201-3589016DB309}" destId="{3ED31B7A-1C0E-7A42-ACBC-3D0062B8F99E}" srcOrd="0" destOrd="0" presId="urn:microsoft.com/office/officeart/2005/8/layout/vList4"/>
    <dgm:cxn modelId="{644A03B8-47C5-C44A-856D-EE99A293C905}" type="presParOf" srcId="{C5DA4B9B-C2D7-1748-8201-3589016DB309}" destId="{B03BA65E-985D-CE47-A4F3-834E9D9688B5}" srcOrd="1" destOrd="0" presId="urn:microsoft.com/office/officeart/2005/8/layout/vList4"/>
    <dgm:cxn modelId="{A9D13E37-F5FF-8A48-87C0-C0C3EF91CFFF}" type="presParOf" srcId="{C5DA4B9B-C2D7-1748-8201-3589016DB309}" destId="{13749A3D-E277-194E-AB43-7F6E8E55E0C0}" srcOrd="2" destOrd="0" presId="urn:microsoft.com/office/officeart/2005/8/layout/vList4"/>
    <dgm:cxn modelId="{FA1E5F5D-8FE2-CC48-AACF-0D00FE649F3E}" type="presParOf" srcId="{24B20380-3D7C-1941-9891-5135174E0B41}" destId="{B5DC9A71-D68B-F149-ACF9-9D2AFD466083}" srcOrd="1" destOrd="0" presId="urn:microsoft.com/office/officeart/2005/8/layout/vList4"/>
    <dgm:cxn modelId="{F7561A4A-9B90-B246-B38B-84467DF9B874}" type="presParOf" srcId="{24B20380-3D7C-1941-9891-5135174E0B41}" destId="{1A3D166A-8160-B84C-AFB4-1DF869664B23}" srcOrd="2" destOrd="0" presId="urn:microsoft.com/office/officeart/2005/8/layout/vList4"/>
    <dgm:cxn modelId="{4B26B3F4-0EA1-1B45-8656-45D4BD3F9AA9}" type="presParOf" srcId="{1A3D166A-8160-B84C-AFB4-1DF869664B23}" destId="{D5C226BE-E80C-FB4C-A651-6B77FEB7184D}" srcOrd="0" destOrd="0" presId="urn:microsoft.com/office/officeart/2005/8/layout/vList4"/>
    <dgm:cxn modelId="{C5C1E2D4-B29D-5046-9EC4-5B245E3F2BCF}" type="presParOf" srcId="{1A3D166A-8160-B84C-AFB4-1DF869664B23}" destId="{F6D94464-730F-6343-BCE7-AB17C0B899BA}" srcOrd="1" destOrd="0" presId="urn:microsoft.com/office/officeart/2005/8/layout/vList4"/>
    <dgm:cxn modelId="{40938262-5DE3-254B-A3B1-3B992908A012}" type="presParOf" srcId="{1A3D166A-8160-B84C-AFB4-1DF869664B23}" destId="{DC7D50C8-142C-0E4E-8227-B16A44810B8E}"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FE68C1-8932-344F-A75E-F8D751032DF8}" type="doc">
      <dgm:prSet loTypeId="urn:microsoft.com/office/officeart/2005/8/layout/vList5" loCatId="list" qsTypeId="urn:microsoft.com/office/officeart/2005/8/quickstyle/simple1" qsCatId="simple" csTypeId="urn:microsoft.com/office/officeart/2005/8/colors/accent1_3" csCatId="accent1"/>
      <dgm:spPr/>
      <dgm:t>
        <a:bodyPr/>
        <a:lstStyle/>
        <a:p>
          <a:endParaRPr lang="en-GB"/>
        </a:p>
      </dgm:t>
    </dgm:pt>
    <dgm:pt modelId="{F2E6FE47-EBF3-4F46-9601-C5900B54BF23}">
      <dgm:prSet/>
      <dgm:spPr/>
      <dgm:t>
        <a:bodyPr/>
        <a:lstStyle/>
        <a:p>
          <a:r>
            <a:rPr lang="en-US"/>
            <a:t>ROBINS-I</a:t>
          </a:r>
          <a:endParaRPr lang="en-GB"/>
        </a:p>
      </dgm:t>
    </dgm:pt>
    <dgm:pt modelId="{93ACBFBF-A6A2-344C-A76A-A92522EEDCF6}" type="parTrans" cxnId="{B240BF90-2099-7A49-8B9E-80AC73B9F98D}">
      <dgm:prSet/>
      <dgm:spPr/>
      <dgm:t>
        <a:bodyPr/>
        <a:lstStyle/>
        <a:p>
          <a:endParaRPr lang="en-GB"/>
        </a:p>
      </dgm:t>
    </dgm:pt>
    <dgm:pt modelId="{6C1381B1-E786-924F-B386-4EA8B48AA09A}" type="sibTrans" cxnId="{B240BF90-2099-7A49-8B9E-80AC73B9F98D}">
      <dgm:prSet/>
      <dgm:spPr/>
      <dgm:t>
        <a:bodyPr/>
        <a:lstStyle/>
        <a:p>
          <a:endParaRPr lang="en-GB"/>
        </a:p>
      </dgm:t>
    </dgm:pt>
    <dgm:pt modelId="{F61AE470-63B4-7342-A81B-6585E89F0E38}">
      <dgm:prSet/>
      <dgm:spPr/>
      <dgm:t>
        <a:bodyPr/>
        <a:lstStyle/>
        <a:p>
          <a:r>
            <a:rPr lang="en-US"/>
            <a:t>Met all 16 criteria</a:t>
          </a:r>
          <a:endParaRPr lang="en-GB"/>
        </a:p>
      </dgm:t>
    </dgm:pt>
    <dgm:pt modelId="{8BCBD37D-A0DF-B24D-ADD9-1E5770EB4E56}" type="parTrans" cxnId="{33A2457E-FB8C-1B44-916D-9E2578395343}">
      <dgm:prSet/>
      <dgm:spPr/>
      <dgm:t>
        <a:bodyPr/>
        <a:lstStyle/>
        <a:p>
          <a:endParaRPr lang="en-GB"/>
        </a:p>
      </dgm:t>
    </dgm:pt>
    <dgm:pt modelId="{53E74E90-15DA-E948-9E22-2201B071575C}" type="sibTrans" cxnId="{33A2457E-FB8C-1B44-916D-9E2578395343}">
      <dgm:prSet/>
      <dgm:spPr/>
      <dgm:t>
        <a:bodyPr/>
        <a:lstStyle/>
        <a:p>
          <a:endParaRPr lang="en-GB"/>
        </a:p>
      </dgm:t>
    </dgm:pt>
    <dgm:pt modelId="{0B636B2A-2751-6F46-AC67-4987747DB627}">
      <dgm:prSet/>
      <dgm:spPr/>
      <dgm:t>
        <a:bodyPr/>
        <a:lstStyle/>
        <a:p>
          <a:r>
            <a:rPr lang="en-US"/>
            <a:t>NOS</a:t>
          </a:r>
          <a:endParaRPr lang="en-GB"/>
        </a:p>
      </dgm:t>
    </dgm:pt>
    <dgm:pt modelId="{233CD317-508F-5F4E-B836-BB609672FC3A}" type="parTrans" cxnId="{5C242991-58CD-6A4D-8474-D0185529A0E1}">
      <dgm:prSet/>
      <dgm:spPr/>
      <dgm:t>
        <a:bodyPr/>
        <a:lstStyle/>
        <a:p>
          <a:endParaRPr lang="en-GB"/>
        </a:p>
      </dgm:t>
    </dgm:pt>
    <dgm:pt modelId="{0136E96F-7D3D-E54C-84B8-CC2107DD7559}" type="sibTrans" cxnId="{5C242991-58CD-6A4D-8474-D0185529A0E1}">
      <dgm:prSet/>
      <dgm:spPr/>
      <dgm:t>
        <a:bodyPr/>
        <a:lstStyle/>
        <a:p>
          <a:endParaRPr lang="en-GB"/>
        </a:p>
      </dgm:t>
    </dgm:pt>
    <dgm:pt modelId="{4B69D7D4-6AC3-FE49-A38B-E6ECA50EFD19}">
      <dgm:prSet/>
      <dgm:spPr/>
      <dgm:t>
        <a:bodyPr/>
        <a:lstStyle/>
        <a:p>
          <a:r>
            <a:rPr lang="en-US"/>
            <a:t>Met 12 of 16 criteria</a:t>
          </a:r>
          <a:endParaRPr lang="en-GB"/>
        </a:p>
      </dgm:t>
    </dgm:pt>
    <dgm:pt modelId="{8EFED2D6-6DF0-6949-A065-0085625E9E2E}" type="parTrans" cxnId="{F1FDA690-50BF-B249-A76C-FBD83E76E68A}">
      <dgm:prSet/>
      <dgm:spPr/>
      <dgm:t>
        <a:bodyPr/>
        <a:lstStyle/>
        <a:p>
          <a:endParaRPr lang="en-GB"/>
        </a:p>
      </dgm:t>
    </dgm:pt>
    <dgm:pt modelId="{F480ADBF-85AA-3445-8CBF-633DE868A472}" type="sibTrans" cxnId="{F1FDA690-50BF-B249-A76C-FBD83E76E68A}">
      <dgm:prSet/>
      <dgm:spPr/>
      <dgm:t>
        <a:bodyPr/>
        <a:lstStyle/>
        <a:p>
          <a:endParaRPr lang="en-GB"/>
        </a:p>
      </dgm:t>
    </dgm:pt>
    <dgm:pt modelId="{E8CC7F00-54C6-6B45-851E-55D3FE6560CB}">
      <dgm:prSet/>
      <dgm:spPr/>
      <dgm:t>
        <a:bodyPr/>
        <a:lstStyle/>
        <a:p>
          <a:r>
            <a:rPr lang="en-US"/>
            <a:t>EPHPP</a:t>
          </a:r>
          <a:endParaRPr lang="en-GB"/>
        </a:p>
      </dgm:t>
    </dgm:pt>
    <dgm:pt modelId="{9C7852BA-EE1D-8E45-A74C-078D0F8CE861}" type="parTrans" cxnId="{F1FB0C26-1CC0-8547-97F1-E914F1B0B0A1}">
      <dgm:prSet/>
      <dgm:spPr/>
      <dgm:t>
        <a:bodyPr/>
        <a:lstStyle/>
        <a:p>
          <a:endParaRPr lang="en-GB"/>
        </a:p>
      </dgm:t>
    </dgm:pt>
    <dgm:pt modelId="{95EE8835-849A-FE4E-91A2-1D72F688F5D7}" type="sibTrans" cxnId="{F1FB0C26-1CC0-8547-97F1-E914F1B0B0A1}">
      <dgm:prSet/>
      <dgm:spPr/>
      <dgm:t>
        <a:bodyPr/>
        <a:lstStyle/>
        <a:p>
          <a:endParaRPr lang="en-GB"/>
        </a:p>
      </dgm:t>
    </dgm:pt>
    <dgm:pt modelId="{F983D025-4EB3-C34E-824F-D4745BC01814}">
      <dgm:prSet/>
      <dgm:spPr/>
      <dgm:t>
        <a:bodyPr/>
        <a:lstStyle/>
        <a:p>
          <a:r>
            <a:rPr lang="en-US"/>
            <a:t>Met 12 of 16 criteria</a:t>
          </a:r>
          <a:endParaRPr lang="en-GB"/>
        </a:p>
      </dgm:t>
    </dgm:pt>
    <dgm:pt modelId="{7B20C9B2-0A55-B94D-8355-7BF61002E634}" type="parTrans" cxnId="{464A975A-63AB-2546-A903-3AC8B610A64C}">
      <dgm:prSet/>
      <dgm:spPr/>
      <dgm:t>
        <a:bodyPr/>
        <a:lstStyle/>
        <a:p>
          <a:endParaRPr lang="en-GB"/>
        </a:p>
      </dgm:t>
    </dgm:pt>
    <dgm:pt modelId="{E796DB8C-5E55-1042-9647-4715200C67FD}" type="sibTrans" cxnId="{464A975A-63AB-2546-A903-3AC8B610A64C}">
      <dgm:prSet/>
      <dgm:spPr/>
      <dgm:t>
        <a:bodyPr/>
        <a:lstStyle/>
        <a:p>
          <a:endParaRPr lang="en-GB"/>
        </a:p>
      </dgm:t>
    </dgm:pt>
    <dgm:pt modelId="{6653034E-DF15-3046-8AFC-F21B53106164}">
      <dgm:prSet/>
      <dgm:spPr/>
      <dgm:t>
        <a:bodyPr/>
        <a:lstStyle/>
        <a:p>
          <a:r>
            <a:rPr lang="en-US"/>
            <a:t>Other tools (n=4)</a:t>
          </a:r>
          <a:endParaRPr lang="en-GB"/>
        </a:p>
      </dgm:t>
    </dgm:pt>
    <dgm:pt modelId="{619C4AD4-26B2-A94F-BA27-1F7ACE0DF511}" type="parTrans" cxnId="{950526E8-7BE8-684F-BA93-EA15B747DA9C}">
      <dgm:prSet/>
      <dgm:spPr/>
      <dgm:t>
        <a:bodyPr/>
        <a:lstStyle/>
        <a:p>
          <a:endParaRPr lang="en-GB"/>
        </a:p>
      </dgm:t>
    </dgm:pt>
    <dgm:pt modelId="{99C6F6E9-62E3-8944-A9F3-79A5CD568B36}" type="sibTrans" cxnId="{950526E8-7BE8-684F-BA93-EA15B747DA9C}">
      <dgm:prSet/>
      <dgm:spPr/>
      <dgm:t>
        <a:bodyPr/>
        <a:lstStyle/>
        <a:p>
          <a:endParaRPr lang="en-GB"/>
        </a:p>
      </dgm:t>
    </dgm:pt>
    <dgm:pt modelId="{F8368609-A785-5047-88DE-28BF9F8C13BA}">
      <dgm:prSet/>
      <dgm:spPr/>
      <dgm:t>
        <a:bodyPr/>
        <a:lstStyle/>
        <a:p>
          <a:r>
            <a:rPr lang="en-US"/>
            <a:t>Met between 5 and 9 of 16 criteria</a:t>
          </a:r>
          <a:endParaRPr lang="en-GB"/>
        </a:p>
      </dgm:t>
    </dgm:pt>
    <dgm:pt modelId="{A8257201-FA80-9A42-9070-EB58769A4055}" type="parTrans" cxnId="{C1075719-5355-6244-8F95-54E8C8188110}">
      <dgm:prSet/>
      <dgm:spPr/>
      <dgm:t>
        <a:bodyPr/>
        <a:lstStyle/>
        <a:p>
          <a:endParaRPr lang="en-GB"/>
        </a:p>
      </dgm:t>
    </dgm:pt>
    <dgm:pt modelId="{A8E1EE9D-FD5D-AA41-90C4-3CB75E13FD59}" type="sibTrans" cxnId="{C1075719-5355-6244-8F95-54E8C8188110}">
      <dgm:prSet/>
      <dgm:spPr/>
      <dgm:t>
        <a:bodyPr/>
        <a:lstStyle/>
        <a:p>
          <a:endParaRPr lang="en-GB"/>
        </a:p>
      </dgm:t>
    </dgm:pt>
    <dgm:pt modelId="{C735BC2A-C766-204F-95A6-EEA1A822E67A}" type="pres">
      <dgm:prSet presAssocID="{D2FE68C1-8932-344F-A75E-F8D751032DF8}" presName="Name0" presStyleCnt="0">
        <dgm:presLayoutVars>
          <dgm:dir/>
          <dgm:animLvl val="lvl"/>
          <dgm:resizeHandles val="exact"/>
        </dgm:presLayoutVars>
      </dgm:prSet>
      <dgm:spPr/>
    </dgm:pt>
    <dgm:pt modelId="{9E40D347-CCBC-7147-AAAE-BBDAC98CEA6A}" type="pres">
      <dgm:prSet presAssocID="{F2E6FE47-EBF3-4F46-9601-C5900B54BF23}" presName="linNode" presStyleCnt="0"/>
      <dgm:spPr/>
    </dgm:pt>
    <dgm:pt modelId="{F69436A1-C1D3-AD49-81E6-ADDFDA73851B}" type="pres">
      <dgm:prSet presAssocID="{F2E6FE47-EBF3-4F46-9601-C5900B54BF23}" presName="parentText" presStyleLbl="node1" presStyleIdx="0" presStyleCnt="4">
        <dgm:presLayoutVars>
          <dgm:chMax val="1"/>
          <dgm:bulletEnabled val="1"/>
        </dgm:presLayoutVars>
      </dgm:prSet>
      <dgm:spPr/>
    </dgm:pt>
    <dgm:pt modelId="{07F6997C-0892-9B44-BD34-9E475F295D78}" type="pres">
      <dgm:prSet presAssocID="{F2E6FE47-EBF3-4F46-9601-C5900B54BF23}" presName="descendantText" presStyleLbl="alignAccFollowNode1" presStyleIdx="0" presStyleCnt="4">
        <dgm:presLayoutVars>
          <dgm:bulletEnabled val="1"/>
        </dgm:presLayoutVars>
      </dgm:prSet>
      <dgm:spPr/>
    </dgm:pt>
    <dgm:pt modelId="{71091284-8BC2-EC45-86CD-8AB23463CCE5}" type="pres">
      <dgm:prSet presAssocID="{6C1381B1-E786-924F-B386-4EA8B48AA09A}" presName="sp" presStyleCnt="0"/>
      <dgm:spPr/>
    </dgm:pt>
    <dgm:pt modelId="{B555ABAF-2E41-C440-B62F-96408800781C}" type="pres">
      <dgm:prSet presAssocID="{0B636B2A-2751-6F46-AC67-4987747DB627}" presName="linNode" presStyleCnt="0"/>
      <dgm:spPr/>
    </dgm:pt>
    <dgm:pt modelId="{A60B00C5-95DC-8B44-99BB-C9DB779386C0}" type="pres">
      <dgm:prSet presAssocID="{0B636B2A-2751-6F46-AC67-4987747DB627}" presName="parentText" presStyleLbl="node1" presStyleIdx="1" presStyleCnt="4">
        <dgm:presLayoutVars>
          <dgm:chMax val="1"/>
          <dgm:bulletEnabled val="1"/>
        </dgm:presLayoutVars>
      </dgm:prSet>
      <dgm:spPr/>
    </dgm:pt>
    <dgm:pt modelId="{680E64D2-AFC7-6748-8106-36D802410AEA}" type="pres">
      <dgm:prSet presAssocID="{0B636B2A-2751-6F46-AC67-4987747DB627}" presName="descendantText" presStyleLbl="alignAccFollowNode1" presStyleIdx="1" presStyleCnt="4">
        <dgm:presLayoutVars>
          <dgm:bulletEnabled val="1"/>
        </dgm:presLayoutVars>
      </dgm:prSet>
      <dgm:spPr/>
    </dgm:pt>
    <dgm:pt modelId="{5F5F1F40-F3D9-7F41-835B-C539D59AD6FB}" type="pres">
      <dgm:prSet presAssocID="{0136E96F-7D3D-E54C-84B8-CC2107DD7559}" presName="sp" presStyleCnt="0"/>
      <dgm:spPr/>
    </dgm:pt>
    <dgm:pt modelId="{51C7CA02-F018-A542-9D95-66773B737D75}" type="pres">
      <dgm:prSet presAssocID="{E8CC7F00-54C6-6B45-851E-55D3FE6560CB}" presName="linNode" presStyleCnt="0"/>
      <dgm:spPr/>
    </dgm:pt>
    <dgm:pt modelId="{76EA352C-0FE0-AF4A-B487-8BCF6889C635}" type="pres">
      <dgm:prSet presAssocID="{E8CC7F00-54C6-6B45-851E-55D3FE6560CB}" presName="parentText" presStyleLbl="node1" presStyleIdx="2" presStyleCnt="4">
        <dgm:presLayoutVars>
          <dgm:chMax val="1"/>
          <dgm:bulletEnabled val="1"/>
        </dgm:presLayoutVars>
      </dgm:prSet>
      <dgm:spPr/>
    </dgm:pt>
    <dgm:pt modelId="{8B29BBB6-F3E3-4541-8C15-2F4A94E66D8A}" type="pres">
      <dgm:prSet presAssocID="{E8CC7F00-54C6-6B45-851E-55D3FE6560CB}" presName="descendantText" presStyleLbl="alignAccFollowNode1" presStyleIdx="2" presStyleCnt="4">
        <dgm:presLayoutVars>
          <dgm:bulletEnabled val="1"/>
        </dgm:presLayoutVars>
      </dgm:prSet>
      <dgm:spPr/>
    </dgm:pt>
    <dgm:pt modelId="{4774B212-6572-224B-AD69-C39E2D68BDB9}" type="pres">
      <dgm:prSet presAssocID="{95EE8835-849A-FE4E-91A2-1D72F688F5D7}" presName="sp" presStyleCnt="0"/>
      <dgm:spPr/>
    </dgm:pt>
    <dgm:pt modelId="{ED703713-00F1-DC40-B066-0DCC258FA88F}" type="pres">
      <dgm:prSet presAssocID="{6653034E-DF15-3046-8AFC-F21B53106164}" presName="linNode" presStyleCnt="0"/>
      <dgm:spPr/>
    </dgm:pt>
    <dgm:pt modelId="{16F3B5E2-FF02-8343-AE6D-B8040184EDB2}" type="pres">
      <dgm:prSet presAssocID="{6653034E-DF15-3046-8AFC-F21B53106164}" presName="parentText" presStyleLbl="node1" presStyleIdx="3" presStyleCnt="4">
        <dgm:presLayoutVars>
          <dgm:chMax val="1"/>
          <dgm:bulletEnabled val="1"/>
        </dgm:presLayoutVars>
      </dgm:prSet>
      <dgm:spPr/>
    </dgm:pt>
    <dgm:pt modelId="{97E2F4DA-62B3-354F-95AB-7ABF3CD8E74D}" type="pres">
      <dgm:prSet presAssocID="{6653034E-DF15-3046-8AFC-F21B53106164}" presName="descendantText" presStyleLbl="alignAccFollowNode1" presStyleIdx="3" presStyleCnt="4">
        <dgm:presLayoutVars>
          <dgm:bulletEnabled val="1"/>
        </dgm:presLayoutVars>
      </dgm:prSet>
      <dgm:spPr/>
    </dgm:pt>
  </dgm:ptLst>
  <dgm:cxnLst>
    <dgm:cxn modelId="{6BACCB0F-DCBE-DC4A-B241-71AF7CBAB0A9}" type="presOf" srcId="{0B636B2A-2751-6F46-AC67-4987747DB627}" destId="{A60B00C5-95DC-8B44-99BB-C9DB779386C0}" srcOrd="0" destOrd="0" presId="urn:microsoft.com/office/officeart/2005/8/layout/vList5"/>
    <dgm:cxn modelId="{26064515-17B1-1247-AAB6-1A3B6CB36529}" type="presOf" srcId="{D2FE68C1-8932-344F-A75E-F8D751032DF8}" destId="{C735BC2A-C766-204F-95A6-EEA1A822E67A}" srcOrd="0" destOrd="0" presId="urn:microsoft.com/office/officeart/2005/8/layout/vList5"/>
    <dgm:cxn modelId="{C1075719-5355-6244-8F95-54E8C8188110}" srcId="{6653034E-DF15-3046-8AFC-F21B53106164}" destId="{F8368609-A785-5047-88DE-28BF9F8C13BA}" srcOrd="0" destOrd="0" parTransId="{A8257201-FA80-9A42-9070-EB58769A4055}" sibTransId="{A8E1EE9D-FD5D-AA41-90C4-3CB75E13FD59}"/>
    <dgm:cxn modelId="{F1FB0C26-1CC0-8547-97F1-E914F1B0B0A1}" srcId="{D2FE68C1-8932-344F-A75E-F8D751032DF8}" destId="{E8CC7F00-54C6-6B45-851E-55D3FE6560CB}" srcOrd="2" destOrd="0" parTransId="{9C7852BA-EE1D-8E45-A74C-078D0F8CE861}" sibTransId="{95EE8835-849A-FE4E-91A2-1D72F688F5D7}"/>
    <dgm:cxn modelId="{6AF4953C-408B-8042-8698-D2B31AEC4C61}" type="presOf" srcId="{6653034E-DF15-3046-8AFC-F21B53106164}" destId="{16F3B5E2-FF02-8343-AE6D-B8040184EDB2}" srcOrd="0" destOrd="0" presId="urn:microsoft.com/office/officeart/2005/8/layout/vList5"/>
    <dgm:cxn modelId="{25B62C4A-C29B-4646-B3A8-071875A392AA}" type="presOf" srcId="{F983D025-4EB3-C34E-824F-D4745BC01814}" destId="{8B29BBB6-F3E3-4541-8C15-2F4A94E66D8A}" srcOrd="0" destOrd="0" presId="urn:microsoft.com/office/officeart/2005/8/layout/vList5"/>
    <dgm:cxn modelId="{464A975A-63AB-2546-A903-3AC8B610A64C}" srcId="{E8CC7F00-54C6-6B45-851E-55D3FE6560CB}" destId="{F983D025-4EB3-C34E-824F-D4745BC01814}" srcOrd="0" destOrd="0" parTransId="{7B20C9B2-0A55-B94D-8355-7BF61002E634}" sibTransId="{E796DB8C-5E55-1042-9647-4715200C67FD}"/>
    <dgm:cxn modelId="{6CF33D7A-7F91-0240-AE93-A6F91A2F210A}" type="presOf" srcId="{F8368609-A785-5047-88DE-28BF9F8C13BA}" destId="{97E2F4DA-62B3-354F-95AB-7ABF3CD8E74D}" srcOrd="0" destOrd="0" presId="urn:microsoft.com/office/officeart/2005/8/layout/vList5"/>
    <dgm:cxn modelId="{A8D3C27A-6F8C-F642-8AAE-C390E49A9C1A}" type="presOf" srcId="{4B69D7D4-6AC3-FE49-A38B-E6ECA50EFD19}" destId="{680E64D2-AFC7-6748-8106-36D802410AEA}" srcOrd="0" destOrd="0" presId="urn:microsoft.com/office/officeart/2005/8/layout/vList5"/>
    <dgm:cxn modelId="{33A2457E-FB8C-1B44-916D-9E2578395343}" srcId="{F2E6FE47-EBF3-4F46-9601-C5900B54BF23}" destId="{F61AE470-63B4-7342-A81B-6585E89F0E38}" srcOrd="0" destOrd="0" parTransId="{8BCBD37D-A0DF-B24D-ADD9-1E5770EB4E56}" sibTransId="{53E74E90-15DA-E948-9E22-2201B071575C}"/>
    <dgm:cxn modelId="{E006AD80-5C3B-3C43-BC42-3C1F04492102}" type="presOf" srcId="{F2E6FE47-EBF3-4F46-9601-C5900B54BF23}" destId="{F69436A1-C1D3-AD49-81E6-ADDFDA73851B}" srcOrd="0" destOrd="0" presId="urn:microsoft.com/office/officeart/2005/8/layout/vList5"/>
    <dgm:cxn modelId="{F1FDA690-50BF-B249-A76C-FBD83E76E68A}" srcId="{0B636B2A-2751-6F46-AC67-4987747DB627}" destId="{4B69D7D4-6AC3-FE49-A38B-E6ECA50EFD19}" srcOrd="0" destOrd="0" parTransId="{8EFED2D6-6DF0-6949-A065-0085625E9E2E}" sibTransId="{F480ADBF-85AA-3445-8CBF-633DE868A472}"/>
    <dgm:cxn modelId="{B240BF90-2099-7A49-8B9E-80AC73B9F98D}" srcId="{D2FE68C1-8932-344F-A75E-F8D751032DF8}" destId="{F2E6FE47-EBF3-4F46-9601-C5900B54BF23}" srcOrd="0" destOrd="0" parTransId="{93ACBFBF-A6A2-344C-A76A-A92522EEDCF6}" sibTransId="{6C1381B1-E786-924F-B386-4EA8B48AA09A}"/>
    <dgm:cxn modelId="{5C242991-58CD-6A4D-8474-D0185529A0E1}" srcId="{D2FE68C1-8932-344F-A75E-F8D751032DF8}" destId="{0B636B2A-2751-6F46-AC67-4987747DB627}" srcOrd="1" destOrd="0" parTransId="{233CD317-508F-5F4E-B836-BB609672FC3A}" sibTransId="{0136E96F-7D3D-E54C-84B8-CC2107DD7559}"/>
    <dgm:cxn modelId="{116F19AA-C2B9-F741-9C28-DE564A8B0F66}" type="presOf" srcId="{F61AE470-63B4-7342-A81B-6585E89F0E38}" destId="{07F6997C-0892-9B44-BD34-9E475F295D78}" srcOrd="0" destOrd="0" presId="urn:microsoft.com/office/officeart/2005/8/layout/vList5"/>
    <dgm:cxn modelId="{76927FE5-1844-F545-9E6F-5F22A563C6C1}" type="presOf" srcId="{E8CC7F00-54C6-6B45-851E-55D3FE6560CB}" destId="{76EA352C-0FE0-AF4A-B487-8BCF6889C635}" srcOrd="0" destOrd="0" presId="urn:microsoft.com/office/officeart/2005/8/layout/vList5"/>
    <dgm:cxn modelId="{950526E8-7BE8-684F-BA93-EA15B747DA9C}" srcId="{D2FE68C1-8932-344F-A75E-F8D751032DF8}" destId="{6653034E-DF15-3046-8AFC-F21B53106164}" srcOrd="3" destOrd="0" parTransId="{619C4AD4-26B2-A94F-BA27-1F7ACE0DF511}" sibTransId="{99C6F6E9-62E3-8944-A9F3-79A5CD568B36}"/>
    <dgm:cxn modelId="{6544422B-B14D-A149-B556-6085D83D93DD}" type="presParOf" srcId="{C735BC2A-C766-204F-95A6-EEA1A822E67A}" destId="{9E40D347-CCBC-7147-AAAE-BBDAC98CEA6A}" srcOrd="0" destOrd="0" presId="urn:microsoft.com/office/officeart/2005/8/layout/vList5"/>
    <dgm:cxn modelId="{881AB3FE-2497-B44F-9E2B-27AE759AF699}" type="presParOf" srcId="{9E40D347-CCBC-7147-AAAE-BBDAC98CEA6A}" destId="{F69436A1-C1D3-AD49-81E6-ADDFDA73851B}" srcOrd="0" destOrd="0" presId="urn:microsoft.com/office/officeart/2005/8/layout/vList5"/>
    <dgm:cxn modelId="{587CCD01-FEC2-E348-96C7-EE8B1D7F0684}" type="presParOf" srcId="{9E40D347-CCBC-7147-AAAE-BBDAC98CEA6A}" destId="{07F6997C-0892-9B44-BD34-9E475F295D78}" srcOrd="1" destOrd="0" presId="urn:microsoft.com/office/officeart/2005/8/layout/vList5"/>
    <dgm:cxn modelId="{8B0772B6-2003-244C-B123-9C7F943F9F1E}" type="presParOf" srcId="{C735BC2A-C766-204F-95A6-EEA1A822E67A}" destId="{71091284-8BC2-EC45-86CD-8AB23463CCE5}" srcOrd="1" destOrd="0" presId="urn:microsoft.com/office/officeart/2005/8/layout/vList5"/>
    <dgm:cxn modelId="{9C304AC8-8E0B-3749-8320-C0DB2F542E9A}" type="presParOf" srcId="{C735BC2A-C766-204F-95A6-EEA1A822E67A}" destId="{B555ABAF-2E41-C440-B62F-96408800781C}" srcOrd="2" destOrd="0" presId="urn:microsoft.com/office/officeart/2005/8/layout/vList5"/>
    <dgm:cxn modelId="{68DB24C0-B392-B94E-856D-1B3538934DA4}" type="presParOf" srcId="{B555ABAF-2E41-C440-B62F-96408800781C}" destId="{A60B00C5-95DC-8B44-99BB-C9DB779386C0}" srcOrd="0" destOrd="0" presId="urn:microsoft.com/office/officeart/2005/8/layout/vList5"/>
    <dgm:cxn modelId="{7CFF9E71-059B-5F41-935A-F2B064E84E70}" type="presParOf" srcId="{B555ABAF-2E41-C440-B62F-96408800781C}" destId="{680E64D2-AFC7-6748-8106-36D802410AEA}" srcOrd="1" destOrd="0" presId="urn:microsoft.com/office/officeart/2005/8/layout/vList5"/>
    <dgm:cxn modelId="{5ED90CA5-6D8B-7E4B-B6EE-6DBA773D08E2}" type="presParOf" srcId="{C735BC2A-C766-204F-95A6-EEA1A822E67A}" destId="{5F5F1F40-F3D9-7F41-835B-C539D59AD6FB}" srcOrd="3" destOrd="0" presId="urn:microsoft.com/office/officeart/2005/8/layout/vList5"/>
    <dgm:cxn modelId="{09144680-1B9A-C444-A5A7-FA7B527030BC}" type="presParOf" srcId="{C735BC2A-C766-204F-95A6-EEA1A822E67A}" destId="{51C7CA02-F018-A542-9D95-66773B737D75}" srcOrd="4" destOrd="0" presId="urn:microsoft.com/office/officeart/2005/8/layout/vList5"/>
    <dgm:cxn modelId="{2E0AF1DA-FFFF-A94D-B515-8AFA3CCC2A22}" type="presParOf" srcId="{51C7CA02-F018-A542-9D95-66773B737D75}" destId="{76EA352C-0FE0-AF4A-B487-8BCF6889C635}" srcOrd="0" destOrd="0" presId="urn:microsoft.com/office/officeart/2005/8/layout/vList5"/>
    <dgm:cxn modelId="{8759EED7-37D4-A344-870C-1643713EA903}" type="presParOf" srcId="{51C7CA02-F018-A542-9D95-66773B737D75}" destId="{8B29BBB6-F3E3-4541-8C15-2F4A94E66D8A}" srcOrd="1" destOrd="0" presId="urn:microsoft.com/office/officeart/2005/8/layout/vList5"/>
    <dgm:cxn modelId="{33566251-4AC3-1C47-A540-404C9EC98E29}" type="presParOf" srcId="{C735BC2A-C766-204F-95A6-EEA1A822E67A}" destId="{4774B212-6572-224B-AD69-C39E2D68BDB9}" srcOrd="5" destOrd="0" presId="urn:microsoft.com/office/officeart/2005/8/layout/vList5"/>
    <dgm:cxn modelId="{CB80D1CF-E678-CF46-B4FA-357BA055C788}" type="presParOf" srcId="{C735BC2A-C766-204F-95A6-EEA1A822E67A}" destId="{ED703713-00F1-DC40-B066-0DCC258FA88F}" srcOrd="6" destOrd="0" presId="urn:microsoft.com/office/officeart/2005/8/layout/vList5"/>
    <dgm:cxn modelId="{A578A96B-CC06-1F48-9C0B-B03C56BD3914}" type="presParOf" srcId="{ED703713-00F1-DC40-B066-0DCC258FA88F}" destId="{16F3B5E2-FF02-8343-AE6D-B8040184EDB2}" srcOrd="0" destOrd="0" presId="urn:microsoft.com/office/officeart/2005/8/layout/vList5"/>
    <dgm:cxn modelId="{1FFEB3D9-A9BA-C142-9B53-ECF0CCEE744B}" type="presParOf" srcId="{ED703713-00F1-DC40-B066-0DCC258FA88F}" destId="{97E2F4DA-62B3-354F-95AB-7ABF3CD8E74D}"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D31B7A-1C0E-7A42-ACBC-3D0062B8F99E}">
      <dsp:nvSpPr>
        <dsp:cNvPr id="0" name=""/>
        <dsp:cNvSpPr/>
      </dsp:nvSpPr>
      <dsp:spPr>
        <a:xfrm>
          <a:off x="0" y="0"/>
          <a:ext cx="10515600" cy="207155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ROBINS-I</a:t>
          </a:r>
          <a:endParaRPr lang="en-GB" sz="2800" kern="1200" dirty="0"/>
        </a:p>
        <a:p>
          <a:pPr marL="228600" lvl="1" indent="-228600" algn="l" defTabSz="977900">
            <a:lnSpc>
              <a:spcPct val="90000"/>
            </a:lnSpc>
            <a:spcBef>
              <a:spcPct val="0"/>
            </a:spcBef>
            <a:spcAft>
              <a:spcPct val="15000"/>
            </a:spcAft>
            <a:buChar char="•"/>
          </a:pPr>
          <a:r>
            <a:rPr lang="en-US" sz="2200" kern="1200">
              <a:hlinkClick xmlns:r="http://schemas.openxmlformats.org/officeDocument/2006/relationships" r:id="rId1"/>
            </a:rPr>
            <a:t>https://www.riskofbias.info/welcome/home</a:t>
          </a:r>
          <a:endParaRPr lang="en-GB" sz="2200" kern="1200"/>
        </a:p>
      </dsp:txBody>
      <dsp:txXfrm>
        <a:off x="2310275" y="0"/>
        <a:ext cx="8205324" cy="2071559"/>
      </dsp:txXfrm>
    </dsp:sp>
    <dsp:sp modelId="{B03BA65E-985D-CE47-A4F3-834E9D9688B5}">
      <dsp:nvSpPr>
        <dsp:cNvPr id="0" name=""/>
        <dsp:cNvSpPr/>
      </dsp:nvSpPr>
      <dsp:spPr>
        <a:xfrm>
          <a:off x="207155" y="207155"/>
          <a:ext cx="2103120" cy="1657247"/>
        </a:xfrm>
        <a:prstGeom prst="roundRect">
          <a:avLst>
            <a:gd name="adj" fmla="val 10000"/>
          </a:avLst>
        </a:prstGeom>
        <a:blipFill>
          <a:blip xmlns:r="http://schemas.openxmlformats.org/officeDocument/2006/relationships" r:embed="rId2"/>
          <a:srcRect/>
          <a:stretch>
            <a:fillRect l="-9000" r="-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5C226BE-E80C-FB4C-A651-6B77FEB7184D}">
      <dsp:nvSpPr>
        <dsp:cNvPr id="0" name=""/>
        <dsp:cNvSpPr/>
      </dsp:nvSpPr>
      <dsp:spPr>
        <a:xfrm>
          <a:off x="0" y="2278715"/>
          <a:ext cx="10515600" cy="2071559"/>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Newcastle-Ottawa Scale (NOS)</a:t>
          </a:r>
          <a:endParaRPr lang="en-GB" sz="2800" kern="1200"/>
        </a:p>
        <a:p>
          <a:pPr marL="228600" lvl="1" indent="-228600" algn="l" defTabSz="977900">
            <a:lnSpc>
              <a:spcPct val="90000"/>
            </a:lnSpc>
            <a:spcBef>
              <a:spcPct val="0"/>
            </a:spcBef>
            <a:spcAft>
              <a:spcPct val="15000"/>
            </a:spcAft>
            <a:buChar char="•"/>
          </a:pPr>
          <a:r>
            <a:rPr lang="en-US" sz="2200" kern="1200">
              <a:hlinkClick xmlns:r="http://schemas.openxmlformats.org/officeDocument/2006/relationships" r:id="rId3"/>
            </a:rPr>
            <a:t>http://www.ohri.ca/programs/clinical_epidemiology/oxford.asp</a:t>
          </a:r>
          <a:r>
            <a:rPr lang="en-US" sz="2200" kern="1200"/>
            <a:t> </a:t>
          </a:r>
          <a:endParaRPr lang="en-GB" sz="2200" kern="1200"/>
        </a:p>
      </dsp:txBody>
      <dsp:txXfrm>
        <a:off x="2310275" y="2278715"/>
        <a:ext cx="8205324" cy="2071559"/>
      </dsp:txXfrm>
    </dsp:sp>
    <dsp:sp modelId="{F6D94464-730F-6343-BCE7-AB17C0B899BA}">
      <dsp:nvSpPr>
        <dsp:cNvPr id="0" name=""/>
        <dsp:cNvSpPr/>
      </dsp:nvSpPr>
      <dsp:spPr>
        <a:xfrm>
          <a:off x="207155" y="2485871"/>
          <a:ext cx="2103120" cy="1657247"/>
        </a:xfrm>
        <a:prstGeom prst="roundRect">
          <a:avLst>
            <a:gd name="adj" fmla="val 10000"/>
          </a:avLst>
        </a:prstGeom>
        <a:blipFill>
          <a:blip xmlns:r="http://schemas.openxmlformats.org/officeDocument/2006/relationships" r:embed="rId4"/>
          <a:srcRect/>
          <a:stretch>
            <a:fillRect l="-9000" r="-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F6997C-0892-9B44-BD34-9E475F295D78}">
      <dsp:nvSpPr>
        <dsp:cNvPr id="0" name=""/>
        <dsp:cNvSpPr/>
      </dsp:nvSpPr>
      <dsp:spPr>
        <a:xfrm rot="5400000">
          <a:off x="3923612" y="-1427405"/>
          <a:ext cx="1068047" cy="419542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57150" rIns="114300" bIns="57150" numCol="1" spcCol="1270" anchor="ctr" anchorCtr="0">
          <a:noAutofit/>
        </a:bodyPr>
        <a:lstStyle/>
        <a:p>
          <a:pPr marL="285750" lvl="1" indent="-285750" algn="l" defTabSz="1333500">
            <a:lnSpc>
              <a:spcPct val="90000"/>
            </a:lnSpc>
            <a:spcBef>
              <a:spcPct val="0"/>
            </a:spcBef>
            <a:spcAft>
              <a:spcPct val="15000"/>
            </a:spcAft>
            <a:buChar char="•"/>
          </a:pPr>
          <a:r>
            <a:rPr lang="en-US" sz="3000" kern="1200"/>
            <a:t>Met all 16 criteria</a:t>
          </a:r>
          <a:endParaRPr lang="en-GB" sz="3000" kern="1200"/>
        </a:p>
      </dsp:txBody>
      <dsp:txXfrm rot="-5400000">
        <a:off x="2359925" y="188420"/>
        <a:ext cx="4143284" cy="963771"/>
      </dsp:txXfrm>
    </dsp:sp>
    <dsp:sp modelId="{F69436A1-C1D3-AD49-81E6-ADDFDA73851B}">
      <dsp:nvSpPr>
        <dsp:cNvPr id="0" name=""/>
        <dsp:cNvSpPr/>
      </dsp:nvSpPr>
      <dsp:spPr>
        <a:xfrm>
          <a:off x="0" y="2775"/>
          <a:ext cx="2359924" cy="1335059"/>
        </a:xfrm>
        <a:prstGeom prst="round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a:t>ROBINS-I</a:t>
          </a:r>
          <a:endParaRPr lang="en-GB" sz="3500" kern="1200"/>
        </a:p>
      </dsp:txBody>
      <dsp:txXfrm>
        <a:off x="65172" y="67947"/>
        <a:ext cx="2229580" cy="1204715"/>
      </dsp:txXfrm>
    </dsp:sp>
    <dsp:sp modelId="{680E64D2-AFC7-6748-8106-36D802410AEA}">
      <dsp:nvSpPr>
        <dsp:cNvPr id="0" name=""/>
        <dsp:cNvSpPr/>
      </dsp:nvSpPr>
      <dsp:spPr>
        <a:xfrm rot="5400000">
          <a:off x="3923612" y="-25593"/>
          <a:ext cx="1068047" cy="419542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57150" rIns="114300" bIns="57150" numCol="1" spcCol="1270" anchor="ctr" anchorCtr="0">
          <a:noAutofit/>
        </a:bodyPr>
        <a:lstStyle/>
        <a:p>
          <a:pPr marL="285750" lvl="1" indent="-285750" algn="l" defTabSz="1333500">
            <a:lnSpc>
              <a:spcPct val="90000"/>
            </a:lnSpc>
            <a:spcBef>
              <a:spcPct val="0"/>
            </a:spcBef>
            <a:spcAft>
              <a:spcPct val="15000"/>
            </a:spcAft>
            <a:buChar char="•"/>
          </a:pPr>
          <a:r>
            <a:rPr lang="en-US" sz="3000" kern="1200"/>
            <a:t>Met 12 of 16 criteria</a:t>
          </a:r>
          <a:endParaRPr lang="en-GB" sz="3000" kern="1200"/>
        </a:p>
      </dsp:txBody>
      <dsp:txXfrm rot="-5400000">
        <a:off x="2359925" y="1590232"/>
        <a:ext cx="4143284" cy="963771"/>
      </dsp:txXfrm>
    </dsp:sp>
    <dsp:sp modelId="{A60B00C5-95DC-8B44-99BB-C9DB779386C0}">
      <dsp:nvSpPr>
        <dsp:cNvPr id="0" name=""/>
        <dsp:cNvSpPr/>
      </dsp:nvSpPr>
      <dsp:spPr>
        <a:xfrm>
          <a:off x="0" y="1404587"/>
          <a:ext cx="2359924" cy="1335059"/>
        </a:xfrm>
        <a:prstGeom prst="roundRect">
          <a:avLst/>
        </a:prstGeom>
        <a:solidFill>
          <a:schemeClr val="accent1">
            <a:shade val="80000"/>
            <a:hueOff val="116428"/>
            <a:satOff val="-2085"/>
            <a:lumOff val="88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a:t>NOS</a:t>
          </a:r>
          <a:endParaRPr lang="en-GB" sz="3500" kern="1200"/>
        </a:p>
      </dsp:txBody>
      <dsp:txXfrm>
        <a:off x="65172" y="1469759"/>
        <a:ext cx="2229580" cy="1204715"/>
      </dsp:txXfrm>
    </dsp:sp>
    <dsp:sp modelId="{8B29BBB6-F3E3-4541-8C15-2F4A94E66D8A}">
      <dsp:nvSpPr>
        <dsp:cNvPr id="0" name=""/>
        <dsp:cNvSpPr/>
      </dsp:nvSpPr>
      <dsp:spPr>
        <a:xfrm rot="5400000">
          <a:off x="3923612" y="1376218"/>
          <a:ext cx="1068047" cy="419542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57150" rIns="114300" bIns="57150" numCol="1" spcCol="1270" anchor="ctr" anchorCtr="0">
          <a:noAutofit/>
        </a:bodyPr>
        <a:lstStyle/>
        <a:p>
          <a:pPr marL="285750" lvl="1" indent="-285750" algn="l" defTabSz="1333500">
            <a:lnSpc>
              <a:spcPct val="90000"/>
            </a:lnSpc>
            <a:spcBef>
              <a:spcPct val="0"/>
            </a:spcBef>
            <a:spcAft>
              <a:spcPct val="15000"/>
            </a:spcAft>
            <a:buChar char="•"/>
          </a:pPr>
          <a:r>
            <a:rPr lang="en-US" sz="3000" kern="1200"/>
            <a:t>Met 12 of 16 criteria</a:t>
          </a:r>
          <a:endParaRPr lang="en-GB" sz="3000" kern="1200"/>
        </a:p>
      </dsp:txBody>
      <dsp:txXfrm rot="-5400000">
        <a:off x="2359925" y="2992043"/>
        <a:ext cx="4143284" cy="963771"/>
      </dsp:txXfrm>
    </dsp:sp>
    <dsp:sp modelId="{76EA352C-0FE0-AF4A-B487-8BCF6889C635}">
      <dsp:nvSpPr>
        <dsp:cNvPr id="0" name=""/>
        <dsp:cNvSpPr/>
      </dsp:nvSpPr>
      <dsp:spPr>
        <a:xfrm>
          <a:off x="0" y="2806399"/>
          <a:ext cx="2359924" cy="1335059"/>
        </a:xfrm>
        <a:prstGeom prst="roundRect">
          <a:avLst/>
        </a:prstGeom>
        <a:solidFill>
          <a:schemeClr val="accent1">
            <a:shade val="80000"/>
            <a:hueOff val="232855"/>
            <a:satOff val="-4171"/>
            <a:lumOff val="177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a:t>EPHPP</a:t>
          </a:r>
          <a:endParaRPr lang="en-GB" sz="3500" kern="1200"/>
        </a:p>
      </dsp:txBody>
      <dsp:txXfrm>
        <a:off x="65172" y="2871571"/>
        <a:ext cx="2229580" cy="1204715"/>
      </dsp:txXfrm>
    </dsp:sp>
    <dsp:sp modelId="{97E2F4DA-62B3-354F-95AB-7ABF3CD8E74D}">
      <dsp:nvSpPr>
        <dsp:cNvPr id="0" name=""/>
        <dsp:cNvSpPr/>
      </dsp:nvSpPr>
      <dsp:spPr>
        <a:xfrm rot="5400000">
          <a:off x="3923612" y="2778030"/>
          <a:ext cx="1068047" cy="419542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57150" rIns="114300" bIns="57150" numCol="1" spcCol="1270" anchor="ctr" anchorCtr="0">
          <a:noAutofit/>
        </a:bodyPr>
        <a:lstStyle/>
        <a:p>
          <a:pPr marL="285750" lvl="1" indent="-285750" algn="l" defTabSz="1333500">
            <a:lnSpc>
              <a:spcPct val="90000"/>
            </a:lnSpc>
            <a:spcBef>
              <a:spcPct val="0"/>
            </a:spcBef>
            <a:spcAft>
              <a:spcPct val="15000"/>
            </a:spcAft>
            <a:buChar char="•"/>
          </a:pPr>
          <a:r>
            <a:rPr lang="en-US" sz="3000" kern="1200"/>
            <a:t>Met between 5 and 9 of 16 criteria</a:t>
          </a:r>
          <a:endParaRPr lang="en-GB" sz="3000" kern="1200"/>
        </a:p>
      </dsp:txBody>
      <dsp:txXfrm rot="-5400000">
        <a:off x="2359925" y="4393855"/>
        <a:ext cx="4143284" cy="963771"/>
      </dsp:txXfrm>
    </dsp:sp>
    <dsp:sp modelId="{16F3B5E2-FF02-8343-AE6D-B8040184EDB2}">
      <dsp:nvSpPr>
        <dsp:cNvPr id="0" name=""/>
        <dsp:cNvSpPr/>
      </dsp:nvSpPr>
      <dsp:spPr>
        <a:xfrm>
          <a:off x="0" y="4208212"/>
          <a:ext cx="2359924" cy="1335059"/>
        </a:xfrm>
        <a:prstGeom prst="roundRect">
          <a:avLst/>
        </a:prstGeom>
        <a:solidFill>
          <a:schemeClr val="accent1">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66675" rIns="133350" bIns="66675" numCol="1" spcCol="1270" anchor="ctr" anchorCtr="0">
          <a:noAutofit/>
        </a:bodyPr>
        <a:lstStyle/>
        <a:p>
          <a:pPr marL="0" lvl="0" indent="0" algn="ctr" defTabSz="1555750">
            <a:lnSpc>
              <a:spcPct val="90000"/>
            </a:lnSpc>
            <a:spcBef>
              <a:spcPct val="0"/>
            </a:spcBef>
            <a:spcAft>
              <a:spcPct val="35000"/>
            </a:spcAft>
            <a:buNone/>
          </a:pPr>
          <a:r>
            <a:rPr lang="en-US" sz="3500" kern="1200"/>
            <a:t>Other tools (n=4)</a:t>
          </a:r>
          <a:endParaRPr lang="en-GB" sz="3500" kern="1200"/>
        </a:p>
      </dsp:txBody>
      <dsp:txXfrm>
        <a:off x="65172" y="4273384"/>
        <a:ext cx="2229580" cy="1204715"/>
      </dsp:txXfrm>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8T12:45:19.064"/>
    </inkml:context>
    <inkml:brush xml:id="br0">
      <inkml:brushProperty name="width" value="0.1" units="cm"/>
      <inkml:brushProperty name="height" value="0.1" units="cm"/>
      <inkml:brushProperty name="color" value="#FFFFFF"/>
    </inkml:brush>
  </inkml:definitions>
  <inkml:trace contextRef="#ctx0" brushRef="#br0">0 0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8T12:45:26.641"/>
    </inkml:context>
    <inkml:brush xml:id="br0">
      <inkml:brushProperty name="width" value="0.1" units="cm"/>
      <inkml:brushProperty name="height" value="0.1" units="cm"/>
      <inkml:brushProperty name="color" value="#FFFFFF"/>
    </inkml:brush>
  </inkml:definitions>
  <inkml:trace contextRef="#ctx0" brushRef="#br0">247 93 24575,'18'0'0,"20"0"0,36 3 0,-23-1 0,2 0 0,9 0 0,2 0 0,-2 0 0,-1 0 0,-6-1 0,-2 0 0,39 5 0,-16 3 0,-6 0 0,-6-3 0,-2-4 0,-4-1 0,-6-1 0,-2 0 0,-3 0 0,0 0 0,6 0 0,4 0 0,5 0 0,4 0 0,-6 0 0,-7-3 0,-9-4 0,-4-5 0,-3-2 0,0 0 0,0 3 0,-4 4 0,1 2 0,2 4 0,3 1 0,3 0 0,4 0 0,1 0 0,0 0 0,1 0 0,-4 0 0,-7 0 0,-7 0 0,-6 0 0,-6 0 0,-12 0 0,-18 0 0,-25-6 0,-21-1 0,-15 0 0,-11 2 0,-9 5 0,43 0 0,-2 0 0,-2 0 0,-1 0 0,-1 0 0,-1 0 0,1 0 0,0 0 0,-1 0 0,1 0 0,3 0 0,1 0 0,-42 0 0,13 0 0,15 0 0,5 0 0,7 0 0,2 0 0,2 0 0,5 0 0,1 0 0,3 0 0,3 0 0,-2-3 0,2 0 0,-3 0 0,2 1 0,1 2 0,1 0 0,4 0 0,-1 0 0,1 0 0,-1 0 0,1 0 0,0 0 0,-1 0 0,0 0 0,-4 0 0,-3 2 0,-2 4 0,-2 3 0,2 1 0,2-2 0,2 0 0,3-1 0,6 1 0,11-4 0,5-1 0,11-1 0,1 1 0,2 2 0,0 2 0,0 0 0,0 3 0,0 2 0,0 4 0,0 3 0,0-1 0,0-1 0,0 2 0,3-7 0,7 1 0,15-7 0,15-1 0,13-2 0,9-1 0,3-2 0,5 0 0,1 0 0,2 2 0,0 2 0,-2 3 0,-1 3 0,-5-1 0,-6 3 0,-6-1 0,-4-3 0,-1-3 0,-1 1 0,0-3 0,0 0 0,0-1 0,-2-2 0,-1 0 0,-1 0 0,5 0 0,6 0 0,5 0 0,3 0 0,-6 0 0,-6-2 0,-9-1 0,-6-3 0,-1 1 0,2 2 0,5 1 0,2 2 0,2 0 0,-2 0 0,1-3 0,1-1 0,3-2 0,-1-3 0,0 1 0,-2-2 0,-7-1 0,-7 0 0,-2 3 0,-14 3 0,4 3 0,-7 2 0,5-2 0,8 0 0,5-1 0,2 0 0,-2 2 0,-9 1 0,-10-2 0,-10-3 0,-14-3 0,-11-6 0,-13 2 0,-11 1 0,-9 2 0,-9 3 0,-5 0 0,-8 3 0,-6 1 0,-1 2 0,3 0 0,8 0 0,10 0 0,12 0 0,6 0 0,5 0 0,1 0 0,-2 0 0,2 0 0,-1 0 0,1 0 0,-1 0 0,0 0 0,-1 0 0,0 0 0,-2 0 0,-1 0 0,-5 0 0,0 0 0,-3 0 0,-1 0 0,3-1 0,-6-2 0,-2-2 0,-5-4 0,-3 1 0,3-1 0,5-1 0,5 0 0,7 1 0,4 1 0,3 1 0,4 2 0,5-3 0,9 3 0,9 0 0,13 2 0,16 3 0,22 4 0,19 9 0,8 7 0,4 6 0,-2 1 0,-3-5 0,-3-2 0,-4-5 0,-5-2 0,-3-3 0,1-4 0,1-4 0,13-1 0,16-3 0,19-7 0,-45 1 0,1-3 0,-3-1 0,0-2 0,35-13 0,-25 8 0,-16 6 0,-14 7 0,-3 0 0,3 1 0,1 2 0,5 1 0,3 2 0,2 0 0,1 0 0,1 0 0,2 4 0,1 4 0,0 4 0,0 3 0,3-3 0,2-3 0,-4-3 0,-4-3 0,-7-3 0,-2 0 0,6 0 0,6 0 0,5 0 0,3 0 0,-5 0 0,-3 0 0,-3 0 0,3 0 0,8 0 0,8 0 0,3 0 0,-1-3 0,-7 0 0,-4-1 0,-2 1 0,1 1 0,5-3 0,5-1 0,-3-2 0,-4-1 0,-6-3 0,4-5 0,9-3 0,7 2 0,-4 4 0,-15 5 0,-19 0 0,-42-6 0,8 9 0,-47-6 0,-15 20 0,-33 9 0,41-6 0,-1 2 0,0 1 0,-1 1 0,4-2 0,0 0 0,2-2 0,1-1 0,-48 4 0,9-6 0,3-6 0,-4-2 0,1 0 0,13 0 0,12 0 0,15 0 0,9 0 0,3 0 0,8 0 0,8 0 0,8 0 0,2 0 0,-2 0 0,-8 0 0,9 0 0,1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8T12:45:29.358"/>
    </inkml:context>
    <inkml:brush xml:id="br0">
      <inkml:brushProperty name="width" value="0.1" units="cm"/>
      <inkml:brushProperty name="height" value="0.1" units="cm"/>
      <inkml:brushProperty name="color" value="#FFFFFF"/>
    </inkml:brush>
  </inkml:definitions>
  <inkml:trace contextRef="#ctx0" brushRef="#br0">1 94 24575,'51'0'0,"22"0"0,-21 0 0,3 0 0,5 0 0,1 0 0,2 0 0,-2 0 0,-6 0 0,-3 0 0,32 3 0,-23 0 0,-21 0 0,-10 4 0,-15-6 0,2 4 0,-10-5 0,5 0 0,3 0 0,4 0 0,1 0 0,-1 0 0,0 0 0,-1 0 0,2 0 0,11-4 0,11-6 0,13-10 0,7-3 0,-8 0 0,-11 6 0,-11 7 0,-19 3 0,-2 5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8T12:45:35.509"/>
    </inkml:context>
    <inkml:brush xml:id="br0">
      <inkml:brushProperty name="width" value="0.1" units="cm"/>
      <inkml:brushProperty name="height" value="0.1" units="cm"/>
      <inkml:brushProperty name="color" value="#FFFFFF"/>
    </inkml:brush>
  </inkml:definitions>
  <inkml:trace contextRef="#ctx0" brushRef="#br0">0 0 24575,'22'0'0,"8"0"0,8 0 0,3 0 0,-5 0 0,-5 0 0,-4 0 0,-3 0 0,-3 0 0,0 0 0,1 0 0,-1 0 0,-2 0 0,-1 0 0,-1 0 0,2 0 0,-5 0 0,3 0 0,-7 0 0,4 0 0,0 0 0,2 0 0,-1 0 0,2 0 0,-1 0 0,1 0 0,1 0 0,1 0 0,4 0 0,-7 0 0,6 0 0,-8 0 0,3 0 0,1 0 0,0 0 0,-2 0 0,0 0 0,-2 0 0,-2 0 0,1 0 0,3 0 0,-5 0 0,4 0 0,-7 0 0,3 0 0,0 0 0,2 0 0,2 0 0,-5 0 0,1 0 0,-6 0 0,2 0 0,-1 0 0,1 0 0,-4 0 0,0 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1DD1E-20D0-E04E-AD3D-D4AFECFE729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7C2B753-A076-F448-8A9B-772CA60883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8DD528C-2130-C249-BE5C-2ADB068AB46C}"/>
              </a:ext>
            </a:extLst>
          </p:cNvPr>
          <p:cNvSpPr>
            <a:spLocks noGrp="1"/>
          </p:cNvSpPr>
          <p:nvPr>
            <p:ph type="dt" sz="half" idx="10"/>
          </p:nvPr>
        </p:nvSpPr>
        <p:spPr/>
        <p:txBody>
          <a:bodyPr/>
          <a:lstStyle/>
          <a:p>
            <a:fld id="{0D3E8DDA-CF4D-504D-964B-3ACC1BE537A4}" type="datetimeFigureOut">
              <a:rPr lang="en-US" smtClean="0"/>
              <a:t>6/8/22</a:t>
            </a:fld>
            <a:endParaRPr lang="en-US"/>
          </a:p>
        </p:txBody>
      </p:sp>
      <p:sp>
        <p:nvSpPr>
          <p:cNvPr id="5" name="Footer Placeholder 4">
            <a:extLst>
              <a:ext uri="{FF2B5EF4-FFF2-40B4-BE49-F238E27FC236}">
                <a16:creationId xmlns:a16="http://schemas.microsoft.com/office/drawing/2014/main" id="{6760B003-A714-5041-AB7B-8F8B92770D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04CA18-D0DD-2C4C-9F80-4B98B0F4F1A6}"/>
              </a:ext>
            </a:extLst>
          </p:cNvPr>
          <p:cNvSpPr>
            <a:spLocks noGrp="1"/>
          </p:cNvSpPr>
          <p:nvPr>
            <p:ph type="sldNum" sz="quarter" idx="12"/>
          </p:nvPr>
        </p:nvSpPr>
        <p:spPr/>
        <p:txBody>
          <a:bodyPr/>
          <a:lstStyle/>
          <a:p>
            <a:fld id="{3A4A1504-FCD8-1742-81DA-B940DCE654A9}" type="slidenum">
              <a:rPr lang="en-US" smtClean="0"/>
              <a:t>‹#›</a:t>
            </a:fld>
            <a:endParaRPr lang="en-US"/>
          </a:p>
        </p:txBody>
      </p:sp>
    </p:spTree>
    <p:extLst>
      <p:ext uri="{BB962C8B-B14F-4D97-AF65-F5344CB8AC3E}">
        <p14:creationId xmlns:p14="http://schemas.microsoft.com/office/powerpoint/2010/main" val="664321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B4384-DE74-784C-B17E-CAA4CDEEDBC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0172B33-A0EC-5D40-9B22-2571182E953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7DCDEF4-4400-4249-90CE-8A4C86E68DF5}"/>
              </a:ext>
            </a:extLst>
          </p:cNvPr>
          <p:cNvSpPr>
            <a:spLocks noGrp="1"/>
          </p:cNvSpPr>
          <p:nvPr>
            <p:ph type="dt" sz="half" idx="10"/>
          </p:nvPr>
        </p:nvSpPr>
        <p:spPr/>
        <p:txBody>
          <a:bodyPr/>
          <a:lstStyle/>
          <a:p>
            <a:fld id="{0D3E8DDA-CF4D-504D-964B-3ACC1BE537A4}" type="datetimeFigureOut">
              <a:rPr lang="en-US" smtClean="0"/>
              <a:t>6/8/22</a:t>
            </a:fld>
            <a:endParaRPr lang="en-US"/>
          </a:p>
        </p:txBody>
      </p:sp>
      <p:sp>
        <p:nvSpPr>
          <p:cNvPr id="5" name="Footer Placeholder 4">
            <a:extLst>
              <a:ext uri="{FF2B5EF4-FFF2-40B4-BE49-F238E27FC236}">
                <a16:creationId xmlns:a16="http://schemas.microsoft.com/office/drawing/2014/main" id="{B092E5EF-D407-2047-BE07-1C10642384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842CF9-4C67-CE4D-8B73-9D56D5D68FC6}"/>
              </a:ext>
            </a:extLst>
          </p:cNvPr>
          <p:cNvSpPr>
            <a:spLocks noGrp="1"/>
          </p:cNvSpPr>
          <p:nvPr>
            <p:ph type="sldNum" sz="quarter" idx="12"/>
          </p:nvPr>
        </p:nvSpPr>
        <p:spPr/>
        <p:txBody>
          <a:bodyPr/>
          <a:lstStyle/>
          <a:p>
            <a:fld id="{3A4A1504-FCD8-1742-81DA-B940DCE654A9}" type="slidenum">
              <a:rPr lang="en-US" smtClean="0"/>
              <a:t>‹#›</a:t>
            </a:fld>
            <a:endParaRPr lang="en-US"/>
          </a:p>
        </p:txBody>
      </p:sp>
    </p:spTree>
    <p:extLst>
      <p:ext uri="{BB962C8B-B14F-4D97-AF65-F5344CB8AC3E}">
        <p14:creationId xmlns:p14="http://schemas.microsoft.com/office/powerpoint/2010/main" val="2931851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5F9D9D-41E1-1D4A-87C3-76BA01B2064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FB738AB-5185-974A-BF02-FCFDC210FE6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D71CFB5-BCF5-6F40-8505-9ABB6BC5746B}"/>
              </a:ext>
            </a:extLst>
          </p:cNvPr>
          <p:cNvSpPr>
            <a:spLocks noGrp="1"/>
          </p:cNvSpPr>
          <p:nvPr>
            <p:ph type="dt" sz="half" idx="10"/>
          </p:nvPr>
        </p:nvSpPr>
        <p:spPr/>
        <p:txBody>
          <a:bodyPr/>
          <a:lstStyle/>
          <a:p>
            <a:fld id="{0D3E8DDA-CF4D-504D-964B-3ACC1BE537A4}" type="datetimeFigureOut">
              <a:rPr lang="en-US" smtClean="0"/>
              <a:t>6/8/22</a:t>
            </a:fld>
            <a:endParaRPr lang="en-US"/>
          </a:p>
        </p:txBody>
      </p:sp>
      <p:sp>
        <p:nvSpPr>
          <p:cNvPr id="5" name="Footer Placeholder 4">
            <a:extLst>
              <a:ext uri="{FF2B5EF4-FFF2-40B4-BE49-F238E27FC236}">
                <a16:creationId xmlns:a16="http://schemas.microsoft.com/office/drawing/2014/main" id="{D19BF087-5B9E-5A4B-9278-4D22111ED0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88A6FE-4BD6-B248-AA0C-AE5AC3E3464A}"/>
              </a:ext>
            </a:extLst>
          </p:cNvPr>
          <p:cNvSpPr>
            <a:spLocks noGrp="1"/>
          </p:cNvSpPr>
          <p:nvPr>
            <p:ph type="sldNum" sz="quarter" idx="12"/>
          </p:nvPr>
        </p:nvSpPr>
        <p:spPr/>
        <p:txBody>
          <a:bodyPr/>
          <a:lstStyle/>
          <a:p>
            <a:fld id="{3A4A1504-FCD8-1742-81DA-B940DCE654A9}" type="slidenum">
              <a:rPr lang="en-US" smtClean="0"/>
              <a:t>‹#›</a:t>
            </a:fld>
            <a:endParaRPr lang="en-US"/>
          </a:p>
        </p:txBody>
      </p:sp>
    </p:spTree>
    <p:extLst>
      <p:ext uri="{BB962C8B-B14F-4D97-AF65-F5344CB8AC3E}">
        <p14:creationId xmlns:p14="http://schemas.microsoft.com/office/powerpoint/2010/main" val="1036094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4DB64-5813-8046-AFA9-3DFB2173662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6C3BB9F-064B-E945-98B2-E72DCC822DC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F60CDCE-AC9E-C448-8EEE-8F360EE1529D}"/>
              </a:ext>
            </a:extLst>
          </p:cNvPr>
          <p:cNvSpPr>
            <a:spLocks noGrp="1"/>
          </p:cNvSpPr>
          <p:nvPr>
            <p:ph type="dt" sz="half" idx="10"/>
          </p:nvPr>
        </p:nvSpPr>
        <p:spPr/>
        <p:txBody>
          <a:bodyPr/>
          <a:lstStyle/>
          <a:p>
            <a:fld id="{0D3E8DDA-CF4D-504D-964B-3ACC1BE537A4}" type="datetimeFigureOut">
              <a:rPr lang="en-US" smtClean="0"/>
              <a:t>6/8/22</a:t>
            </a:fld>
            <a:endParaRPr lang="en-US"/>
          </a:p>
        </p:txBody>
      </p:sp>
      <p:sp>
        <p:nvSpPr>
          <p:cNvPr id="5" name="Footer Placeholder 4">
            <a:extLst>
              <a:ext uri="{FF2B5EF4-FFF2-40B4-BE49-F238E27FC236}">
                <a16:creationId xmlns:a16="http://schemas.microsoft.com/office/drawing/2014/main" id="{76D68BB1-F887-814B-B98C-05C8EDFC21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961D66-D78E-F945-8D83-BC08D5FD7270}"/>
              </a:ext>
            </a:extLst>
          </p:cNvPr>
          <p:cNvSpPr>
            <a:spLocks noGrp="1"/>
          </p:cNvSpPr>
          <p:nvPr>
            <p:ph type="sldNum" sz="quarter" idx="12"/>
          </p:nvPr>
        </p:nvSpPr>
        <p:spPr/>
        <p:txBody>
          <a:bodyPr/>
          <a:lstStyle/>
          <a:p>
            <a:fld id="{3A4A1504-FCD8-1742-81DA-B940DCE654A9}" type="slidenum">
              <a:rPr lang="en-US" smtClean="0"/>
              <a:t>‹#›</a:t>
            </a:fld>
            <a:endParaRPr lang="en-US"/>
          </a:p>
        </p:txBody>
      </p:sp>
    </p:spTree>
    <p:extLst>
      <p:ext uri="{BB962C8B-B14F-4D97-AF65-F5344CB8AC3E}">
        <p14:creationId xmlns:p14="http://schemas.microsoft.com/office/powerpoint/2010/main" val="1363508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1FEE6-0FAB-0D4F-A5E8-2B33B9597E9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98B69D43-E78A-B349-83E5-D17623D1A7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4AA654A-8DCA-C24A-8777-D3D0DBB4A9D5}"/>
              </a:ext>
            </a:extLst>
          </p:cNvPr>
          <p:cNvSpPr>
            <a:spLocks noGrp="1"/>
          </p:cNvSpPr>
          <p:nvPr>
            <p:ph type="dt" sz="half" idx="10"/>
          </p:nvPr>
        </p:nvSpPr>
        <p:spPr/>
        <p:txBody>
          <a:bodyPr/>
          <a:lstStyle/>
          <a:p>
            <a:fld id="{0D3E8DDA-CF4D-504D-964B-3ACC1BE537A4}" type="datetimeFigureOut">
              <a:rPr lang="en-US" smtClean="0"/>
              <a:t>6/8/22</a:t>
            </a:fld>
            <a:endParaRPr lang="en-US"/>
          </a:p>
        </p:txBody>
      </p:sp>
      <p:sp>
        <p:nvSpPr>
          <p:cNvPr id="5" name="Footer Placeholder 4">
            <a:extLst>
              <a:ext uri="{FF2B5EF4-FFF2-40B4-BE49-F238E27FC236}">
                <a16:creationId xmlns:a16="http://schemas.microsoft.com/office/drawing/2014/main" id="{5830F26B-AEEE-B042-AC62-C639388F3C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781F15-36D1-484D-B6FE-B88A3D89978C}"/>
              </a:ext>
            </a:extLst>
          </p:cNvPr>
          <p:cNvSpPr>
            <a:spLocks noGrp="1"/>
          </p:cNvSpPr>
          <p:nvPr>
            <p:ph type="sldNum" sz="quarter" idx="12"/>
          </p:nvPr>
        </p:nvSpPr>
        <p:spPr/>
        <p:txBody>
          <a:bodyPr/>
          <a:lstStyle/>
          <a:p>
            <a:fld id="{3A4A1504-FCD8-1742-81DA-B940DCE654A9}" type="slidenum">
              <a:rPr lang="en-US" smtClean="0"/>
              <a:t>‹#›</a:t>
            </a:fld>
            <a:endParaRPr lang="en-US"/>
          </a:p>
        </p:txBody>
      </p:sp>
    </p:spTree>
    <p:extLst>
      <p:ext uri="{BB962C8B-B14F-4D97-AF65-F5344CB8AC3E}">
        <p14:creationId xmlns:p14="http://schemas.microsoft.com/office/powerpoint/2010/main" val="3012446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EC3AE-A82C-D44F-99F2-7D7BB18FD2A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001267D-BACD-5A46-8A8A-D025BF0F04F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0FD4AD3-4AC1-EC40-822F-F51966BB579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1D225FD4-A31E-6B40-B4B6-BA350E959D7F}"/>
              </a:ext>
            </a:extLst>
          </p:cNvPr>
          <p:cNvSpPr>
            <a:spLocks noGrp="1"/>
          </p:cNvSpPr>
          <p:nvPr>
            <p:ph type="dt" sz="half" idx="10"/>
          </p:nvPr>
        </p:nvSpPr>
        <p:spPr/>
        <p:txBody>
          <a:bodyPr/>
          <a:lstStyle/>
          <a:p>
            <a:fld id="{0D3E8DDA-CF4D-504D-964B-3ACC1BE537A4}" type="datetimeFigureOut">
              <a:rPr lang="en-US" smtClean="0"/>
              <a:t>6/8/22</a:t>
            </a:fld>
            <a:endParaRPr lang="en-US"/>
          </a:p>
        </p:txBody>
      </p:sp>
      <p:sp>
        <p:nvSpPr>
          <p:cNvPr id="6" name="Footer Placeholder 5">
            <a:extLst>
              <a:ext uri="{FF2B5EF4-FFF2-40B4-BE49-F238E27FC236}">
                <a16:creationId xmlns:a16="http://schemas.microsoft.com/office/drawing/2014/main" id="{DB0AD412-9CE8-DD46-B75A-B160C52CED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A9EE78-CF65-FD4A-8F36-6FC6893E96A4}"/>
              </a:ext>
            </a:extLst>
          </p:cNvPr>
          <p:cNvSpPr>
            <a:spLocks noGrp="1"/>
          </p:cNvSpPr>
          <p:nvPr>
            <p:ph type="sldNum" sz="quarter" idx="12"/>
          </p:nvPr>
        </p:nvSpPr>
        <p:spPr/>
        <p:txBody>
          <a:bodyPr/>
          <a:lstStyle/>
          <a:p>
            <a:fld id="{3A4A1504-FCD8-1742-81DA-B940DCE654A9}" type="slidenum">
              <a:rPr lang="en-US" smtClean="0"/>
              <a:t>‹#›</a:t>
            </a:fld>
            <a:endParaRPr lang="en-US"/>
          </a:p>
        </p:txBody>
      </p:sp>
    </p:spTree>
    <p:extLst>
      <p:ext uri="{BB962C8B-B14F-4D97-AF65-F5344CB8AC3E}">
        <p14:creationId xmlns:p14="http://schemas.microsoft.com/office/powerpoint/2010/main" val="1865199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872C8-D8B6-3343-AD53-56AAB91B7C2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6D4107A-9DA3-8744-A679-0085AB99ED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48546BF-051F-2D4B-8978-2F0D2C3A01C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4111920-7C23-FA46-83C4-1CF31B7CEC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7DA1711-7B36-FE45-B0A9-CB0CD502888A}"/>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9847A74-0FCD-0044-B42A-CE0441A23418}"/>
              </a:ext>
            </a:extLst>
          </p:cNvPr>
          <p:cNvSpPr>
            <a:spLocks noGrp="1"/>
          </p:cNvSpPr>
          <p:nvPr>
            <p:ph type="dt" sz="half" idx="10"/>
          </p:nvPr>
        </p:nvSpPr>
        <p:spPr/>
        <p:txBody>
          <a:bodyPr/>
          <a:lstStyle/>
          <a:p>
            <a:fld id="{0D3E8DDA-CF4D-504D-964B-3ACC1BE537A4}" type="datetimeFigureOut">
              <a:rPr lang="en-US" smtClean="0"/>
              <a:t>6/8/22</a:t>
            </a:fld>
            <a:endParaRPr lang="en-US"/>
          </a:p>
        </p:txBody>
      </p:sp>
      <p:sp>
        <p:nvSpPr>
          <p:cNvPr id="8" name="Footer Placeholder 7">
            <a:extLst>
              <a:ext uri="{FF2B5EF4-FFF2-40B4-BE49-F238E27FC236}">
                <a16:creationId xmlns:a16="http://schemas.microsoft.com/office/drawing/2014/main" id="{DF1FF5D1-6955-5A47-B02C-7CA80DCD18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75E1378-1A44-CB46-8836-C5F61AFC3B5E}"/>
              </a:ext>
            </a:extLst>
          </p:cNvPr>
          <p:cNvSpPr>
            <a:spLocks noGrp="1"/>
          </p:cNvSpPr>
          <p:nvPr>
            <p:ph type="sldNum" sz="quarter" idx="12"/>
          </p:nvPr>
        </p:nvSpPr>
        <p:spPr/>
        <p:txBody>
          <a:bodyPr/>
          <a:lstStyle/>
          <a:p>
            <a:fld id="{3A4A1504-FCD8-1742-81DA-B940DCE654A9}" type="slidenum">
              <a:rPr lang="en-US" smtClean="0"/>
              <a:t>‹#›</a:t>
            </a:fld>
            <a:endParaRPr lang="en-US"/>
          </a:p>
        </p:txBody>
      </p:sp>
    </p:spTree>
    <p:extLst>
      <p:ext uri="{BB962C8B-B14F-4D97-AF65-F5344CB8AC3E}">
        <p14:creationId xmlns:p14="http://schemas.microsoft.com/office/powerpoint/2010/main" val="935153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BA3A0-EF4E-414C-AB99-C35CC34231DB}"/>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C34A0C0-4F4C-A649-9108-7179C8F585A0}"/>
              </a:ext>
            </a:extLst>
          </p:cNvPr>
          <p:cNvSpPr>
            <a:spLocks noGrp="1"/>
          </p:cNvSpPr>
          <p:nvPr>
            <p:ph type="dt" sz="half" idx="10"/>
          </p:nvPr>
        </p:nvSpPr>
        <p:spPr/>
        <p:txBody>
          <a:bodyPr/>
          <a:lstStyle/>
          <a:p>
            <a:fld id="{0D3E8DDA-CF4D-504D-964B-3ACC1BE537A4}" type="datetimeFigureOut">
              <a:rPr lang="en-US" smtClean="0"/>
              <a:t>6/8/22</a:t>
            </a:fld>
            <a:endParaRPr lang="en-US"/>
          </a:p>
        </p:txBody>
      </p:sp>
      <p:sp>
        <p:nvSpPr>
          <p:cNvPr id="4" name="Footer Placeholder 3">
            <a:extLst>
              <a:ext uri="{FF2B5EF4-FFF2-40B4-BE49-F238E27FC236}">
                <a16:creationId xmlns:a16="http://schemas.microsoft.com/office/drawing/2014/main" id="{813019CE-61B5-244D-A3D6-F21FFF08C0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705A44-6EA7-F24B-A804-A0AF993A8AD5}"/>
              </a:ext>
            </a:extLst>
          </p:cNvPr>
          <p:cNvSpPr>
            <a:spLocks noGrp="1"/>
          </p:cNvSpPr>
          <p:nvPr>
            <p:ph type="sldNum" sz="quarter" idx="12"/>
          </p:nvPr>
        </p:nvSpPr>
        <p:spPr/>
        <p:txBody>
          <a:bodyPr/>
          <a:lstStyle/>
          <a:p>
            <a:fld id="{3A4A1504-FCD8-1742-81DA-B940DCE654A9}" type="slidenum">
              <a:rPr lang="en-US" smtClean="0"/>
              <a:t>‹#›</a:t>
            </a:fld>
            <a:endParaRPr lang="en-US"/>
          </a:p>
        </p:txBody>
      </p:sp>
    </p:spTree>
    <p:extLst>
      <p:ext uri="{BB962C8B-B14F-4D97-AF65-F5344CB8AC3E}">
        <p14:creationId xmlns:p14="http://schemas.microsoft.com/office/powerpoint/2010/main" val="1859013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27D40F-513C-B640-A031-54AB473DB6C2}"/>
              </a:ext>
            </a:extLst>
          </p:cNvPr>
          <p:cNvSpPr>
            <a:spLocks noGrp="1"/>
          </p:cNvSpPr>
          <p:nvPr>
            <p:ph type="dt" sz="half" idx="10"/>
          </p:nvPr>
        </p:nvSpPr>
        <p:spPr/>
        <p:txBody>
          <a:bodyPr/>
          <a:lstStyle/>
          <a:p>
            <a:fld id="{0D3E8DDA-CF4D-504D-964B-3ACC1BE537A4}" type="datetimeFigureOut">
              <a:rPr lang="en-US" smtClean="0"/>
              <a:t>6/8/22</a:t>
            </a:fld>
            <a:endParaRPr lang="en-US"/>
          </a:p>
        </p:txBody>
      </p:sp>
      <p:sp>
        <p:nvSpPr>
          <p:cNvPr id="3" name="Footer Placeholder 2">
            <a:extLst>
              <a:ext uri="{FF2B5EF4-FFF2-40B4-BE49-F238E27FC236}">
                <a16:creationId xmlns:a16="http://schemas.microsoft.com/office/drawing/2014/main" id="{EBC6788E-DB0C-8944-A206-B48A3F5944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133F2C-9192-3849-B262-5D1E965262C8}"/>
              </a:ext>
            </a:extLst>
          </p:cNvPr>
          <p:cNvSpPr>
            <a:spLocks noGrp="1"/>
          </p:cNvSpPr>
          <p:nvPr>
            <p:ph type="sldNum" sz="quarter" idx="12"/>
          </p:nvPr>
        </p:nvSpPr>
        <p:spPr/>
        <p:txBody>
          <a:bodyPr/>
          <a:lstStyle/>
          <a:p>
            <a:fld id="{3A4A1504-FCD8-1742-81DA-B940DCE654A9}" type="slidenum">
              <a:rPr lang="en-US" smtClean="0"/>
              <a:t>‹#›</a:t>
            </a:fld>
            <a:endParaRPr lang="en-US"/>
          </a:p>
        </p:txBody>
      </p:sp>
    </p:spTree>
    <p:extLst>
      <p:ext uri="{BB962C8B-B14F-4D97-AF65-F5344CB8AC3E}">
        <p14:creationId xmlns:p14="http://schemas.microsoft.com/office/powerpoint/2010/main" val="42850340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D16FD-8D53-D54C-B9D6-6092FFBA89A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857EA15-5E21-2647-BAF3-A0BE96AAC2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176D50E-CD1B-754D-9683-C81668A8D4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42AAEAB-33F8-384E-8424-F171EB35E7A4}"/>
              </a:ext>
            </a:extLst>
          </p:cNvPr>
          <p:cNvSpPr>
            <a:spLocks noGrp="1"/>
          </p:cNvSpPr>
          <p:nvPr>
            <p:ph type="dt" sz="half" idx="10"/>
          </p:nvPr>
        </p:nvSpPr>
        <p:spPr/>
        <p:txBody>
          <a:bodyPr/>
          <a:lstStyle/>
          <a:p>
            <a:fld id="{0D3E8DDA-CF4D-504D-964B-3ACC1BE537A4}" type="datetimeFigureOut">
              <a:rPr lang="en-US" smtClean="0"/>
              <a:t>6/8/22</a:t>
            </a:fld>
            <a:endParaRPr lang="en-US"/>
          </a:p>
        </p:txBody>
      </p:sp>
      <p:sp>
        <p:nvSpPr>
          <p:cNvPr id="6" name="Footer Placeholder 5">
            <a:extLst>
              <a:ext uri="{FF2B5EF4-FFF2-40B4-BE49-F238E27FC236}">
                <a16:creationId xmlns:a16="http://schemas.microsoft.com/office/drawing/2014/main" id="{32F82005-B66A-F84D-A75D-18DB52BA77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10B187-A6DA-384D-BD44-6A773E4B23CF}"/>
              </a:ext>
            </a:extLst>
          </p:cNvPr>
          <p:cNvSpPr>
            <a:spLocks noGrp="1"/>
          </p:cNvSpPr>
          <p:nvPr>
            <p:ph type="sldNum" sz="quarter" idx="12"/>
          </p:nvPr>
        </p:nvSpPr>
        <p:spPr/>
        <p:txBody>
          <a:bodyPr/>
          <a:lstStyle/>
          <a:p>
            <a:fld id="{3A4A1504-FCD8-1742-81DA-B940DCE654A9}" type="slidenum">
              <a:rPr lang="en-US" smtClean="0"/>
              <a:t>‹#›</a:t>
            </a:fld>
            <a:endParaRPr lang="en-US"/>
          </a:p>
        </p:txBody>
      </p:sp>
    </p:spTree>
    <p:extLst>
      <p:ext uri="{BB962C8B-B14F-4D97-AF65-F5344CB8AC3E}">
        <p14:creationId xmlns:p14="http://schemas.microsoft.com/office/powerpoint/2010/main" val="3107622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DA722-0816-9A49-A8D3-DBA8B36D1F6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EA37B36-6454-5C45-9161-8D4D43890A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EE08974-60BE-AA45-9447-3F44231983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9198C6B-8AF0-8C4E-93E0-B5033DF78CF6}"/>
              </a:ext>
            </a:extLst>
          </p:cNvPr>
          <p:cNvSpPr>
            <a:spLocks noGrp="1"/>
          </p:cNvSpPr>
          <p:nvPr>
            <p:ph type="dt" sz="half" idx="10"/>
          </p:nvPr>
        </p:nvSpPr>
        <p:spPr/>
        <p:txBody>
          <a:bodyPr/>
          <a:lstStyle/>
          <a:p>
            <a:fld id="{0D3E8DDA-CF4D-504D-964B-3ACC1BE537A4}" type="datetimeFigureOut">
              <a:rPr lang="en-US" smtClean="0"/>
              <a:t>6/8/22</a:t>
            </a:fld>
            <a:endParaRPr lang="en-US"/>
          </a:p>
        </p:txBody>
      </p:sp>
      <p:sp>
        <p:nvSpPr>
          <p:cNvPr id="6" name="Footer Placeholder 5">
            <a:extLst>
              <a:ext uri="{FF2B5EF4-FFF2-40B4-BE49-F238E27FC236}">
                <a16:creationId xmlns:a16="http://schemas.microsoft.com/office/drawing/2014/main" id="{E0CE3C07-7962-2D48-BC1F-7850D481E7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DA55D9-FBA7-9D47-A45C-29128AD20D25}"/>
              </a:ext>
            </a:extLst>
          </p:cNvPr>
          <p:cNvSpPr>
            <a:spLocks noGrp="1"/>
          </p:cNvSpPr>
          <p:nvPr>
            <p:ph type="sldNum" sz="quarter" idx="12"/>
          </p:nvPr>
        </p:nvSpPr>
        <p:spPr/>
        <p:txBody>
          <a:bodyPr/>
          <a:lstStyle/>
          <a:p>
            <a:fld id="{3A4A1504-FCD8-1742-81DA-B940DCE654A9}" type="slidenum">
              <a:rPr lang="en-US" smtClean="0"/>
              <a:t>‹#›</a:t>
            </a:fld>
            <a:endParaRPr lang="en-US"/>
          </a:p>
        </p:txBody>
      </p:sp>
    </p:spTree>
    <p:extLst>
      <p:ext uri="{BB962C8B-B14F-4D97-AF65-F5344CB8AC3E}">
        <p14:creationId xmlns:p14="http://schemas.microsoft.com/office/powerpoint/2010/main" val="3142364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BE9F82-169A-B84C-BFFD-802C16FC6B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3616E03-0748-0540-989D-22093F32B0E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31968C2-5F75-334A-B9EB-99332C6847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3E8DDA-CF4D-504D-964B-3ACC1BE537A4}" type="datetimeFigureOut">
              <a:rPr lang="en-US" smtClean="0"/>
              <a:t>6/8/22</a:t>
            </a:fld>
            <a:endParaRPr lang="en-US"/>
          </a:p>
        </p:txBody>
      </p:sp>
      <p:sp>
        <p:nvSpPr>
          <p:cNvPr id="5" name="Footer Placeholder 4">
            <a:extLst>
              <a:ext uri="{FF2B5EF4-FFF2-40B4-BE49-F238E27FC236}">
                <a16:creationId xmlns:a16="http://schemas.microsoft.com/office/drawing/2014/main" id="{EAAF4643-1217-2C42-B92C-032A6B69D6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B9703E9-F36D-6146-96A9-363642B5BB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4A1504-FCD8-1742-81DA-B940DCE654A9}" type="slidenum">
              <a:rPr lang="en-US" smtClean="0"/>
              <a:t>‹#›</a:t>
            </a:fld>
            <a:endParaRPr lang="en-US"/>
          </a:p>
        </p:txBody>
      </p:sp>
    </p:spTree>
    <p:extLst>
      <p:ext uri="{BB962C8B-B14F-4D97-AF65-F5344CB8AC3E}">
        <p14:creationId xmlns:p14="http://schemas.microsoft.com/office/powerpoint/2010/main" val="13208789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customXml" Target="../ink/ink2.xml"/><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customXml" Target="../ink/ink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mailto:mbo5@gcu.ac.uk"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methods.cochrane.org/methods-cochrane/robins-i-tool"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D65F8D-F267-0247-AC2E-5850DB783D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0325" y="1712969"/>
            <a:ext cx="5895584" cy="3510200"/>
          </a:xfrm>
          <a:prstGeom prst="rect">
            <a:avLst/>
          </a:prstGeom>
        </p:spPr>
      </p:pic>
      <p:sp>
        <p:nvSpPr>
          <p:cNvPr id="5" name="Rectangle 4">
            <a:extLst>
              <a:ext uri="{FF2B5EF4-FFF2-40B4-BE49-F238E27FC236}">
                <a16:creationId xmlns:a16="http://schemas.microsoft.com/office/drawing/2014/main" id="{9BFA2AD9-E16C-3F46-A0BE-739AEBF43B4E}"/>
              </a:ext>
            </a:extLst>
          </p:cNvPr>
          <p:cNvSpPr/>
          <p:nvPr/>
        </p:nvSpPr>
        <p:spPr>
          <a:xfrm>
            <a:off x="139701" y="135467"/>
            <a:ext cx="11916832" cy="6606117"/>
          </a:xfrm>
          <a:prstGeom prst="rect">
            <a:avLst/>
          </a:prstGeom>
          <a:solidFill>
            <a:srgbClr val="004D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Title 1">
            <a:extLst>
              <a:ext uri="{FF2B5EF4-FFF2-40B4-BE49-F238E27FC236}">
                <a16:creationId xmlns:a16="http://schemas.microsoft.com/office/drawing/2014/main" id="{CA173699-57B1-3948-BFA8-33A27F2A5FF6}"/>
              </a:ext>
            </a:extLst>
          </p:cNvPr>
          <p:cNvSpPr>
            <a:spLocks noGrp="1"/>
          </p:cNvSpPr>
          <p:nvPr>
            <p:ph type="title"/>
          </p:nvPr>
        </p:nvSpPr>
        <p:spPr>
          <a:xfrm>
            <a:off x="1020231" y="4353649"/>
            <a:ext cx="11040532" cy="941744"/>
          </a:xfrm>
        </p:spPr>
        <p:txBody>
          <a:bodyPr>
            <a:noAutofit/>
          </a:bodyPr>
          <a:lstStyle/>
          <a:p>
            <a:r>
              <a:rPr lang="en-GB" sz="4267" b="1" dirty="0">
                <a:solidFill>
                  <a:schemeClr val="bg1"/>
                </a:solidFill>
                <a:latin typeface="Whitney Semibold" charset="0"/>
                <a:ea typeface="Whitney Semibold" charset="0"/>
                <a:cs typeface="Whitney Semibold" charset="0"/>
              </a:rPr>
              <a:t>Cochrane Methods Project 1: </a:t>
            </a:r>
            <a:br>
              <a:rPr lang="en-GB" sz="4267" b="1" dirty="0">
                <a:solidFill>
                  <a:schemeClr val="bg1"/>
                </a:solidFill>
                <a:latin typeface="Whitney Semibold" charset="0"/>
                <a:ea typeface="Whitney Semibold" charset="0"/>
                <a:cs typeface="Whitney Semibold" charset="0"/>
              </a:rPr>
            </a:br>
            <a:r>
              <a:rPr lang="en-GB" sz="4000" b="1" dirty="0">
                <a:solidFill>
                  <a:schemeClr val="bg1"/>
                </a:solidFill>
                <a:latin typeface="Whitney Semibold" charset="0"/>
                <a:ea typeface="Whitney Semibold" charset="0"/>
                <a:cs typeface="Whitney Semibold" charset="0"/>
              </a:rPr>
              <a:t>Preferred and Acceptable Risk of Bias Tools for Non-Randomised Studies of Interventions</a:t>
            </a:r>
            <a:r>
              <a:rPr lang="en-GB" sz="4267" b="1" dirty="0">
                <a:solidFill>
                  <a:schemeClr val="bg1"/>
                </a:solidFill>
                <a:latin typeface="Whitney Semibold" charset="0"/>
                <a:ea typeface="Whitney Semibold" charset="0"/>
                <a:cs typeface="Whitney Semibold" charset="0"/>
              </a:rPr>
              <a:t> </a:t>
            </a:r>
            <a:br>
              <a:rPr lang="en-GB" sz="4267" b="1" dirty="0">
                <a:solidFill>
                  <a:schemeClr val="bg1"/>
                </a:solidFill>
                <a:latin typeface="Whitney Semibold" charset="0"/>
                <a:ea typeface="Whitney Semibold" charset="0"/>
                <a:cs typeface="Whitney Semibold" charset="0"/>
              </a:rPr>
            </a:br>
            <a:br>
              <a:rPr lang="en-GB" sz="4267" b="1" dirty="0">
                <a:solidFill>
                  <a:schemeClr val="bg1"/>
                </a:solidFill>
                <a:latin typeface="Whitney Semibold" charset="0"/>
                <a:ea typeface="Whitney Semibold" charset="0"/>
                <a:cs typeface="Whitney Semibold" charset="0"/>
              </a:rPr>
            </a:br>
            <a:r>
              <a:rPr lang="en-GB" sz="3200" dirty="0">
                <a:solidFill>
                  <a:schemeClr val="bg1"/>
                </a:solidFill>
                <a:latin typeface="Whitney Book" charset="0"/>
                <a:ea typeface="Whitney Book" charset="0"/>
                <a:cs typeface="Whitney Book" charset="0"/>
              </a:rPr>
              <a:t>Dr Michele Hilton Boon</a:t>
            </a:r>
            <a:br>
              <a:rPr lang="en-GB" sz="3200" dirty="0">
                <a:solidFill>
                  <a:schemeClr val="bg1"/>
                </a:solidFill>
                <a:latin typeface="Whitney Book" charset="0"/>
                <a:ea typeface="Whitney Book" charset="0"/>
                <a:cs typeface="Whitney Book" charset="0"/>
              </a:rPr>
            </a:br>
            <a:r>
              <a:rPr lang="en-GB" sz="2400" dirty="0">
                <a:solidFill>
                  <a:schemeClr val="bg1"/>
                </a:solidFill>
                <a:latin typeface="Whitney Book" charset="0"/>
                <a:ea typeface="Whitney Book" charset="0"/>
                <a:cs typeface="Whitney Book" charset="0"/>
              </a:rPr>
              <a:t>Ailsa McKay Postdoctoral Fellow, WISE Centre for Economic Justice</a:t>
            </a:r>
            <a:br>
              <a:rPr lang="en-GB" sz="3200" dirty="0">
                <a:solidFill>
                  <a:schemeClr val="bg1"/>
                </a:solidFill>
                <a:latin typeface="Whitney Book" charset="0"/>
                <a:ea typeface="Whitney Book" charset="0"/>
                <a:cs typeface="Whitney Book" charset="0"/>
              </a:rPr>
            </a:br>
            <a:r>
              <a:rPr lang="en-GB" sz="2000" dirty="0">
                <a:solidFill>
                  <a:schemeClr val="bg1"/>
                </a:solidFill>
                <a:latin typeface="Whitney Book" charset="0"/>
                <a:ea typeface="Whitney Book" charset="0"/>
                <a:cs typeface="Whitney Book" charset="0"/>
              </a:rPr>
              <a:t>9 June 2022</a:t>
            </a:r>
            <a:br>
              <a:rPr lang="en-GB" sz="4267" dirty="0">
                <a:solidFill>
                  <a:schemeClr val="bg1"/>
                </a:solidFill>
                <a:latin typeface="Whitney Medium" charset="0"/>
                <a:ea typeface="Whitney Medium" charset="0"/>
                <a:cs typeface="Whitney Medium" charset="0"/>
              </a:rPr>
            </a:br>
            <a:endParaRPr lang="en-GB" sz="4267" dirty="0">
              <a:solidFill>
                <a:schemeClr val="bg1"/>
              </a:solidFill>
              <a:latin typeface="Whitney Medium" charset="0"/>
              <a:ea typeface="Whitney Medium" charset="0"/>
              <a:cs typeface="Whitney Medium" charset="0"/>
            </a:endParaRPr>
          </a:p>
        </p:txBody>
      </p:sp>
      <p:pic>
        <p:nvPicPr>
          <p:cNvPr id="13" name="Picture 12">
            <a:extLst>
              <a:ext uri="{FF2B5EF4-FFF2-40B4-BE49-F238E27FC236}">
                <a16:creationId xmlns:a16="http://schemas.microsoft.com/office/drawing/2014/main" id="{2211E115-41EB-264C-BB6E-C6F7763D0D26}"/>
              </a:ext>
            </a:extLst>
          </p:cNvPr>
          <p:cNvPicPr>
            <a:picLocks noChangeAspect="1"/>
          </p:cNvPicPr>
          <p:nvPr/>
        </p:nvPicPr>
        <p:blipFill>
          <a:blip r:embed="rId3"/>
          <a:stretch>
            <a:fillRect/>
          </a:stretch>
        </p:blipFill>
        <p:spPr>
          <a:xfrm>
            <a:off x="135471" y="0"/>
            <a:ext cx="4372088" cy="3108960"/>
          </a:xfrm>
          <a:prstGeom prst="rect">
            <a:avLst/>
          </a:prstGeom>
        </p:spPr>
      </p:pic>
      <p:pic>
        <p:nvPicPr>
          <p:cNvPr id="17" name="Picture 16">
            <a:extLst>
              <a:ext uri="{FF2B5EF4-FFF2-40B4-BE49-F238E27FC236}">
                <a16:creationId xmlns:a16="http://schemas.microsoft.com/office/drawing/2014/main" id="{797F9F04-7095-2E47-B731-B7F1FB066E87}"/>
              </a:ext>
            </a:extLst>
          </p:cNvPr>
          <p:cNvPicPr>
            <a:picLocks noChangeAspect="1"/>
          </p:cNvPicPr>
          <p:nvPr/>
        </p:nvPicPr>
        <p:blipFill>
          <a:blip r:embed="rId4">
            <a:alphaModFix amt="25000"/>
          </a:blip>
          <a:stretch>
            <a:fillRect/>
          </a:stretch>
        </p:blipFill>
        <p:spPr>
          <a:xfrm>
            <a:off x="5865707" y="606232"/>
            <a:ext cx="5724408" cy="5703129"/>
          </a:xfrm>
          <a:prstGeom prst="rect">
            <a:avLst/>
          </a:prstGeom>
        </p:spPr>
      </p:pic>
    </p:spTree>
    <p:extLst>
      <p:ext uri="{BB962C8B-B14F-4D97-AF65-F5344CB8AC3E}">
        <p14:creationId xmlns:p14="http://schemas.microsoft.com/office/powerpoint/2010/main" val="1697946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0" fill="hold"/>
                                        <p:tgtEl>
                                          <p:spTgt spid="5"/>
                                        </p:tgtEl>
                                        <p:attrNameLst>
                                          <p:attrName>ppt_x</p:attrName>
                                        </p:attrNameLst>
                                      </p:cBhvr>
                                      <p:tavLst>
                                        <p:tav tm="0">
                                          <p:val>
                                            <p:strVal val="#ppt_x"/>
                                          </p:val>
                                        </p:tav>
                                        <p:tav tm="100000">
                                          <p:val>
                                            <p:strVal val="#ppt_x"/>
                                          </p:val>
                                        </p:tav>
                                      </p:tavLst>
                                    </p:anim>
                                    <p:anim calcmode="lin" valueType="num">
                                      <p:cBhvr additive="base">
                                        <p:cTn id="8" dur="20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2500"/>
                            </p:stCondLst>
                            <p:childTnLst>
                              <p:par>
                                <p:cTn id="10" presetID="1" presetClass="entr" presetSubtype="0" fill="hold" grpId="0" nodeType="afterEffect">
                                  <p:stCondLst>
                                    <p:cond delay="100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966FB97-D5DC-F94D-A558-8708FAD2D8A9}"/>
              </a:ext>
            </a:extLst>
          </p:cNvPr>
          <p:cNvSpPr>
            <a:spLocks noGrp="1"/>
          </p:cNvSpPr>
          <p:nvPr>
            <p:ph type="title"/>
          </p:nvPr>
        </p:nvSpPr>
        <p:spPr>
          <a:xfrm>
            <a:off x="466722" y="586855"/>
            <a:ext cx="3201366" cy="3387497"/>
          </a:xfrm>
        </p:spPr>
        <p:txBody>
          <a:bodyPr anchor="b">
            <a:normAutofit/>
          </a:bodyPr>
          <a:lstStyle/>
          <a:p>
            <a:pPr algn="r"/>
            <a:r>
              <a:rPr lang="en-US" sz="4000" dirty="0">
                <a:solidFill>
                  <a:srgbClr val="FFFFFF"/>
                </a:solidFill>
              </a:rPr>
              <a:t>Structure and presentation of tool</a:t>
            </a:r>
          </a:p>
        </p:txBody>
      </p:sp>
      <p:sp>
        <p:nvSpPr>
          <p:cNvPr id="5" name="Content Placeholder 4">
            <a:extLst>
              <a:ext uri="{FF2B5EF4-FFF2-40B4-BE49-F238E27FC236}">
                <a16:creationId xmlns:a16="http://schemas.microsoft.com/office/drawing/2014/main" id="{CB52C20E-6FC1-894A-AA4D-0EF9AB993FFB}"/>
              </a:ext>
            </a:extLst>
          </p:cNvPr>
          <p:cNvSpPr>
            <a:spLocks noGrp="1"/>
          </p:cNvSpPr>
          <p:nvPr>
            <p:ph idx="1"/>
          </p:nvPr>
        </p:nvSpPr>
        <p:spPr>
          <a:xfrm>
            <a:off x="4810259" y="649480"/>
            <a:ext cx="6555347" cy="5546047"/>
          </a:xfrm>
        </p:spPr>
        <p:txBody>
          <a:bodyPr anchor="ctr">
            <a:noAutofit/>
          </a:bodyPr>
          <a:lstStyle/>
          <a:p>
            <a:pPr marL="0" indent="-457200">
              <a:buNone/>
            </a:pPr>
            <a:r>
              <a:rPr lang="en-US" dirty="0"/>
              <a:t>1.     User guidance is provided</a:t>
            </a:r>
            <a:br>
              <a:rPr lang="en-US" dirty="0"/>
            </a:br>
            <a:endParaRPr lang="en-US" sz="1000" dirty="0"/>
          </a:p>
          <a:p>
            <a:pPr marL="0" indent="-457200">
              <a:buNone/>
            </a:pPr>
            <a:r>
              <a:rPr lang="en-US" dirty="0"/>
              <a:t>2.     The user guidance explains the interpretation of each </a:t>
            </a:r>
            <a:r>
              <a:rPr lang="en-US" dirty="0" err="1"/>
              <a:t>signalling</a:t>
            </a:r>
            <a:r>
              <a:rPr lang="en-US" dirty="0"/>
              <a:t> question</a:t>
            </a:r>
          </a:p>
          <a:p>
            <a:pPr marL="0" indent="-457200">
              <a:buNone/>
            </a:pPr>
            <a:endParaRPr lang="en-US" sz="1000" dirty="0"/>
          </a:p>
          <a:p>
            <a:pPr marL="0" indent="-457200">
              <a:buNone/>
            </a:pPr>
            <a:r>
              <a:rPr lang="en-US" dirty="0"/>
              <a:t>3.     Training materials are publicly available to support new users</a:t>
            </a:r>
          </a:p>
          <a:p>
            <a:pPr marL="0" indent="-457200">
              <a:buNone/>
            </a:pPr>
            <a:endParaRPr lang="en-US" sz="1000" dirty="0"/>
          </a:p>
          <a:p>
            <a:pPr marL="0" indent="-457200">
              <a:buNone/>
            </a:pPr>
            <a:r>
              <a:rPr lang="en-US" dirty="0"/>
              <a:t>4.     The tool supports documentation of evidence from the study used to arrive at a judgment</a:t>
            </a:r>
          </a:p>
          <a:p>
            <a:pPr marL="0" indent="-457200">
              <a:buNone/>
            </a:pPr>
            <a:endParaRPr lang="en-US" sz="1000" dirty="0"/>
          </a:p>
          <a:p>
            <a:pPr marL="0" indent="-457200">
              <a:buNone/>
            </a:pPr>
            <a:r>
              <a:rPr lang="en-US" dirty="0"/>
              <a:t>5.     The formatting and output of the tool enable comparison of quality across studies</a:t>
            </a:r>
          </a:p>
        </p:txBody>
      </p:sp>
    </p:spTree>
    <p:extLst>
      <p:ext uri="{BB962C8B-B14F-4D97-AF65-F5344CB8AC3E}">
        <p14:creationId xmlns:p14="http://schemas.microsoft.com/office/powerpoint/2010/main" val="7551343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966FB97-D5DC-F94D-A558-8708FAD2D8A9}"/>
              </a:ext>
            </a:extLst>
          </p:cNvPr>
          <p:cNvSpPr>
            <a:spLocks noGrp="1"/>
          </p:cNvSpPr>
          <p:nvPr>
            <p:ph type="title"/>
          </p:nvPr>
        </p:nvSpPr>
        <p:spPr>
          <a:xfrm>
            <a:off x="466722" y="586855"/>
            <a:ext cx="3201366" cy="3387497"/>
          </a:xfrm>
        </p:spPr>
        <p:txBody>
          <a:bodyPr anchor="b">
            <a:normAutofit/>
          </a:bodyPr>
          <a:lstStyle/>
          <a:p>
            <a:pPr algn="r"/>
            <a:r>
              <a:rPr lang="en-US" sz="4000" dirty="0">
                <a:solidFill>
                  <a:srgbClr val="FFFFFF"/>
                </a:solidFill>
              </a:rPr>
              <a:t>Development of tool</a:t>
            </a:r>
          </a:p>
        </p:txBody>
      </p:sp>
      <p:sp>
        <p:nvSpPr>
          <p:cNvPr id="5" name="Content Placeholder 4">
            <a:extLst>
              <a:ext uri="{FF2B5EF4-FFF2-40B4-BE49-F238E27FC236}">
                <a16:creationId xmlns:a16="http://schemas.microsoft.com/office/drawing/2014/main" id="{CB52C20E-6FC1-894A-AA4D-0EF9AB993FFB}"/>
              </a:ext>
            </a:extLst>
          </p:cNvPr>
          <p:cNvSpPr>
            <a:spLocks noGrp="1"/>
          </p:cNvSpPr>
          <p:nvPr>
            <p:ph idx="1"/>
          </p:nvPr>
        </p:nvSpPr>
        <p:spPr>
          <a:xfrm>
            <a:off x="4810259" y="649480"/>
            <a:ext cx="6555347" cy="5546047"/>
          </a:xfrm>
        </p:spPr>
        <p:txBody>
          <a:bodyPr anchor="ctr">
            <a:normAutofit/>
          </a:bodyPr>
          <a:lstStyle/>
          <a:p>
            <a:pPr marL="0" indent="0">
              <a:buNone/>
            </a:pPr>
            <a:r>
              <a:rPr lang="en-US" dirty="0"/>
              <a:t>6.     The methods used to develop the tool have been documented and reported</a:t>
            </a:r>
          </a:p>
          <a:p>
            <a:pPr marL="0" indent="0">
              <a:buNone/>
            </a:pPr>
            <a:endParaRPr lang="en-US" dirty="0"/>
          </a:p>
          <a:p>
            <a:pPr marL="0" indent="0">
              <a:buNone/>
            </a:pPr>
            <a:r>
              <a:rPr lang="en-US" dirty="0"/>
              <a:t>7.     The reported methods of development included consultation with experts</a:t>
            </a:r>
          </a:p>
          <a:p>
            <a:pPr marL="0" indent="0">
              <a:buNone/>
            </a:pPr>
            <a:endParaRPr lang="en-US" dirty="0"/>
          </a:p>
          <a:p>
            <a:pPr marL="0" indent="0">
              <a:buNone/>
            </a:pPr>
            <a:r>
              <a:rPr lang="en-US" dirty="0"/>
              <a:t>8.     The reported methods of development included user testing/pilot testing</a:t>
            </a:r>
          </a:p>
          <a:p>
            <a:pPr marL="0" indent="0">
              <a:buNone/>
            </a:pPr>
            <a:endParaRPr lang="en-US" dirty="0"/>
          </a:p>
          <a:p>
            <a:pPr marL="0" indent="0">
              <a:buNone/>
            </a:pPr>
            <a:r>
              <a:rPr lang="en-US" dirty="0"/>
              <a:t>9.     The developers have disclosed any conflicts of interest</a:t>
            </a:r>
          </a:p>
        </p:txBody>
      </p:sp>
    </p:spTree>
    <p:extLst>
      <p:ext uri="{BB962C8B-B14F-4D97-AF65-F5344CB8AC3E}">
        <p14:creationId xmlns:p14="http://schemas.microsoft.com/office/powerpoint/2010/main" val="1540171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966FB97-D5DC-F94D-A558-8708FAD2D8A9}"/>
              </a:ext>
            </a:extLst>
          </p:cNvPr>
          <p:cNvSpPr>
            <a:spLocks noGrp="1"/>
          </p:cNvSpPr>
          <p:nvPr>
            <p:ph type="title"/>
          </p:nvPr>
        </p:nvSpPr>
        <p:spPr>
          <a:xfrm>
            <a:off x="466722" y="586855"/>
            <a:ext cx="3201366" cy="3387497"/>
          </a:xfrm>
        </p:spPr>
        <p:txBody>
          <a:bodyPr anchor="b">
            <a:normAutofit/>
          </a:bodyPr>
          <a:lstStyle/>
          <a:p>
            <a:pPr algn="r"/>
            <a:r>
              <a:rPr lang="en-US" sz="4000" dirty="0">
                <a:solidFill>
                  <a:srgbClr val="FFFFFF"/>
                </a:solidFill>
              </a:rPr>
              <a:t>Content of tool</a:t>
            </a:r>
          </a:p>
        </p:txBody>
      </p:sp>
      <p:sp>
        <p:nvSpPr>
          <p:cNvPr id="5" name="Content Placeholder 4">
            <a:extLst>
              <a:ext uri="{FF2B5EF4-FFF2-40B4-BE49-F238E27FC236}">
                <a16:creationId xmlns:a16="http://schemas.microsoft.com/office/drawing/2014/main" id="{CB52C20E-6FC1-894A-AA4D-0EF9AB993FFB}"/>
              </a:ext>
            </a:extLst>
          </p:cNvPr>
          <p:cNvSpPr>
            <a:spLocks noGrp="1"/>
          </p:cNvSpPr>
          <p:nvPr>
            <p:ph idx="1"/>
          </p:nvPr>
        </p:nvSpPr>
        <p:spPr>
          <a:xfrm>
            <a:off x="4810259" y="649480"/>
            <a:ext cx="6555347" cy="5546047"/>
          </a:xfrm>
        </p:spPr>
        <p:txBody>
          <a:bodyPr anchor="ctr">
            <a:normAutofit/>
          </a:bodyPr>
          <a:lstStyle/>
          <a:p>
            <a:pPr marL="0" indent="0">
              <a:buNone/>
            </a:pPr>
            <a:r>
              <a:rPr lang="en-US" dirty="0"/>
              <a:t>10.     The tool assesses confounding</a:t>
            </a:r>
          </a:p>
          <a:p>
            <a:pPr marL="0" indent="0">
              <a:buNone/>
            </a:pPr>
            <a:endParaRPr lang="en-US" dirty="0"/>
          </a:p>
          <a:p>
            <a:pPr marL="0" indent="0">
              <a:buNone/>
            </a:pPr>
            <a:r>
              <a:rPr lang="en-US" dirty="0"/>
              <a:t>11.     The tool assesses selection bias</a:t>
            </a:r>
          </a:p>
          <a:p>
            <a:pPr marL="0" indent="0">
              <a:buNone/>
            </a:pPr>
            <a:endParaRPr lang="en-US" dirty="0"/>
          </a:p>
          <a:p>
            <a:pPr marL="0" indent="0">
              <a:buNone/>
            </a:pPr>
            <a:r>
              <a:rPr lang="en-US" dirty="0"/>
              <a:t>12.     The tool assesses information bias</a:t>
            </a:r>
          </a:p>
          <a:p>
            <a:pPr marL="0" indent="0">
              <a:buNone/>
            </a:pPr>
            <a:endParaRPr lang="en-US" dirty="0"/>
          </a:p>
          <a:p>
            <a:pPr marL="0" indent="0">
              <a:buNone/>
            </a:pPr>
            <a:r>
              <a:rPr lang="en-US" dirty="0"/>
              <a:t>13.     The tool assesses reporting bias</a:t>
            </a:r>
          </a:p>
          <a:p>
            <a:pPr marL="0" indent="0">
              <a:buNone/>
            </a:pPr>
            <a:endParaRPr lang="en-US" dirty="0"/>
          </a:p>
          <a:p>
            <a:pPr marL="0" indent="0">
              <a:buNone/>
            </a:pPr>
            <a:r>
              <a:rPr lang="en-US" dirty="0"/>
              <a:t>14.     The tool includes a method for arriving at a summary (overall) risk of bias judgment</a:t>
            </a:r>
          </a:p>
        </p:txBody>
      </p:sp>
    </p:spTree>
    <p:extLst>
      <p:ext uri="{BB962C8B-B14F-4D97-AF65-F5344CB8AC3E}">
        <p14:creationId xmlns:p14="http://schemas.microsoft.com/office/powerpoint/2010/main" val="984586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966FB97-D5DC-F94D-A558-8708FAD2D8A9}"/>
              </a:ext>
            </a:extLst>
          </p:cNvPr>
          <p:cNvSpPr>
            <a:spLocks noGrp="1"/>
          </p:cNvSpPr>
          <p:nvPr>
            <p:ph type="title"/>
          </p:nvPr>
        </p:nvSpPr>
        <p:spPr>
          <a:xfrm>
            <a:off x="466722" y="586855"/>
            <a:ext cx="3201366" cy="3387497"/>
          </a:xfrm>
        </p:spPr>
        <p:txBody>
          <a:bodyPr anchor="b">
            <a:normAutofit/>
          </a:bodyPr>
          <a:lstStyle/>
          <a:p>
            <a:pPr algn="r"/>
            <a:r>
              <a:rPr lang="en-US" sz="4000" dirty="0">
                <a:solidFill>
                  <a:srgbClr val="FFFFFF"/>
                </a:solidFill>
              </a:rPr>
              <a:t>Performance of tool</a:t>
            </a:r>
          </a:p>
        </p:txBody>
      </p:sp>
      <p:sp>
        <p:nvSpPr>
          <p:cNvPr id="5" name="Content Placeholder 4">
            <a:extLst>
              <a:ext uri="{FF2B5EF4-FFF2-40B4-BE49-F238E27FC236}">
                <a16:creationId xmlns:a16="http://schemas.microsoft.com/office/drawing/2014/main" id="{CB52C20E-6FC1-894A-AA4D-0EF9AB993FFB}"/>
              </a:ext>
            </a:extLst>
          </p:cNvPr>
          <p:cNvSpPr>
            <a:spLocks noGrp="1"/>
          </p:cNvSpPr>
          <p:nvPr>
            <p:ph idx="1"/>
          </p:nvPr>
        </p:nvSpPr>
        <p:spPr>
          <a:xfrm>
            <a:off x="4810259" y="649480"/>
            <a:ext cx="6555347" cy="5546047"/>
          </a:xfrm>
        </p:spPr>
        <p:txBody>
          <a:bodyPr anchor="ctr">
            <a:normAutofit/>
          </a:bodyPr>
          <a:lstStyle/>
          <a:p>
            <a:pPr marL="0" indent="0">
              <a:buNone/>
            </a:pPr>
            <a:r>
              <a:rPr lang="en-US" dirty="0"/>
              <a:t>15.     The tool’s validity has been formally assessed (e.g. face/content/criterion validity)</a:t>
            </a:r>
          </a:p>
          <a:p>
            <a:pPr marL="0" indent="0">
              <a:buNone/>
            </a:pPr>
            <a:endParaRPr lang="en-US" dirty="0"/>
          </a:p>
          <a:p>
            <a:pPr marL="0" indent="0">
              <a:buNone/>
            </a:pPr>
            <a:r>
              <a:rPr lang="en-US" dirty="0"/>
              <a:t>16.     The tool’s reliability has been formally assessed (e.g. inter-rater/intra-rater/ internal consistency/test-retest/ %agreement assessed)</a:t>
            </a:r>
          </a:p>
        </p:txBody>
      </p:sp>
    </p:spTree>
    <p:extLst>
      <p:ext uri="{BB962C8B-B14F-4D97-AF65-F5344CB8AC3E}">
        <p14:creationId xmlns:p14="http://schemas.microsoft.com/office/powerpoint/2010/main" val="3495283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966FB97-D5DC-F94D-A558-8708FAD2D8A9}"/>
              </a:ext>
            </a:extLst>
          </p:cNvPr>
          <p:cNvSpPr>
            <a:spLocks noGrp="1"/>
          </p:cNvSpPr>
          <p:nvPr>
            <p:ph type="title"/>
          </p:nvPr>
        </p:nvSpPr>
        <p:spPr>
          <a:xfrm>
            <a:off x="466722" y="586855"/>
            <a:ext cx="3201366" cy="3387497"/>
          </a:xfrm>
        </p:spPr>
        <p:txBody>
          <a:bodyPr anchor="b">
            <a:normAutofit/>
          </a:bodyPr>
          <a:lstStyle/>
          <a:p>
            <a:pPr algn="r"/>
            <a:r>
              <a:rPr lang="en-US" sz="4000" dirty="0">
                <a:solidFill>
                  <a:srgbClr val="FFFFFF"/>
                </a:solidFill>
              </a:rPr>
              <a:t>User perceptions of tool</a:t>
            </a:r>
          </a:p>
        </p:txBody>
      </p:sp>
      <p:sp>
        <p:nvSpPr>
          <p:cNvPr id="5" name="Content Placeholder 4">
            <a:extLst>
              <a:ext uri="{FF2B5EF4-FFF2-40B4-BE49-F238E27FC236}">
                <a16:creationId xmlns:a16="http://schemas.microsoft.com/office/drawing/2014/main" id="{CB52C20E-6FC1-894A-AA4D-0EF9AB993FFB}"/>
              </a:ext>
            </a:extLst>
          </p:cNvPr>
          <p:cNvSpPr>
            <a:spLocks noGrp="1"/>
          </p:cNvSpPr>
          <p:nvPr>
            <p:ph idx="1"/>
          </p:nvPr>
        </p:nvSpPr>
        <p:spPr>
          <a:xfrm>
            <a:off x="4504549" y="273270"/>
            <a:ext cx="6861058" cy="5922258"/>
          </a:xfrm>
        </p:spPr>
        <p:txBody>
          <a:bodyPr anchor="ctr">
            <a:normAutofit lnSpcReduction="10000"/>
          </a:bodyPr>
          <a:lstStyle/>
          <a:p>
            <a:pPr marL="0" indent="0">
              <a:buNone/>
            </a:pPr>
            <a:r>
              <a:rPr lang="en-US" dirty="0"/>
              <a:t>17.     </a:t>
            </a:r>
            <a:r>
              <a:rPr lang="en-US" dirty="0" err="1"/>
              <a:t>Signalling</a:t>
            </a:r>
            <a:r>
              <a:rPr lang="en-US" dirty="0"/>
              <a:t> questions/criteria are easy to interpret</a:t>
            </a:r>
          </a:p>
          <a:p>
            <a:pPr marL="0" indent="0">
              <a:buNone/>
            </a:pPr>
            <a:endParaRPr lang="en-US" sz="1100" dirty="0"/>
          </a:p>
          <a:p>
            <a:pPr marL="0" indent="0">
              <a:buNone/>
            </a:pPr>
            <a:r>
              <a:rPr lang="en-US" dirty="0"/>
              <a:t>18.     The tool has good validity</a:t>
            </a:r>
          </a:p>
          <a:p>
            <a:pPr marL="0" indent="0">
              <a:buNone/>
            </a:pPr>
            <a:endParaRPr lang="en-US" sz="1100" dirty="0"/>
          </a:p>
          <a:p>
            <a:pPr marL="0" indent="0">
              <a:buNone/>
            </a:pPr>
            <a:r>
              <a:rPr lang="en-US" dirty="0"/>
              <a:t>19.     The tool has good reliability</a:t>
            </a:r>
          </a:p>
          <a:p>
            <a:pPr marL="0" indent="0">
              <a:buNone/>
            </a:pPr>
            <a:endParaRPr lang="en-US" sz="1100" dirty="0"/>
          </a:p>
          <a:p>
            <a:pPr marL="0" indent="0">
              <a:buNone/>
            </a:pPr>
            <a:r>
              <a:rPr lang="en-US" dirty="0"/>
              <a:t>20.     The tool is easy to use</a:t>
            </a:r>
          </a:p>
          <a:p>
            <a:pPr marL="0" indent="0">
              <a:buNone/>
            </a:pPr>
            <a:endParaRPr lang="en-US" sz="1100" dirty="0"/>
          </a:p>
          <a:p>
            <a:pPr marL="0" indent="0">
              <a:buNone/>
            </a:pPr>
            <a:r>
              <a:rPr lang="en-US" dirty="0"/>
              <a:t>21.     The time required to complete assessments is feasible within the context of the review</a:t>
            </a:r>
          </a:p>
          <a:p>
            <a:pPr marL="0" indent="0">
              <a:buNone/>
            </a:pPr>
            <a:endParaRPr lang="en-US" sz="1100" dirty="0"/>
          </a:p>
          <a:p>
            <a:pPr marL="0" indent="0">
              <a:buNone/>
            </a:pPr>
            <a:r>
              <a:rPr lang="en-US" dirty="0"/>
              <a:t>22.     The methodological expertise required to complete assessments is feasible within the context of the review</a:t>
            </a:r>
          </a:p>
        </p:txBody>
      </p:sp>
    </p:spTree>
    <p:extLst>
      <p:ext uri="{BB962C8B-B14F-4D97-AF65-F5344CB8AC3E}">
        <p14:creationId xmlns:p14="http://schemas.microsoft.com/office/powerpoint/2010/main" val="767237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E966FB97-D5DC-F94D-A558-8708FAD2D8A9}"/>
              </a:ext>
            </a:extLst>
          </p:cNvPr>
          <p:cNvSpPr>
            <a:spLocks noGrp="1"/>
          </p:cNvSpPr>
          <p:nvPr>
            <p:ph type="title"/>
          </p:nvPr>
        </p:nvSpPr>
        <p:spPr>
          <a:xfrm>
            <a:off x="466722" y="586855"/>
            <a:ext cx="3201366" cy="3387497"/>
          </a:xfrm>
        </p:spPr>
        <p:txBody>
          <a:bodyPr anchor="b">
            <a:normAutofit/>
          </a:bodyPr>
          <a:lstStyle/>
          <a:p>
            <a:pPr algn="r"/>
            <a:r>
              <a:rPr lang="en-US" sz="4000" dirty="0">
                <a:solidFill>
                  <a:srgbClr val="FFFFFF"/>
                </a:solidFill>
              </a:rPr>
              <a:t>Results of mapping tools to criteria*</a:t>
            </a:r>
          </a:p>
        </p:txBody>
      </p:sp>
      <p:graphicFrame>
        <p:nvGraphicFramePr>
          <p:cNvPr id="6" name="Content Placeholder 5">
            <a:extLst>
              <a:ext uri="{FF2B5EF4-FFF2-40B4-BE49-F238E27FC236}">
                <a16:creationId xmlns:a16="http://schemas.microsoft.com/office/drawing/2014/main" id="{69210D9B-BBEF-D8B5-DBA9-51B58757D77B}"/>
              </a:ext>
            </a:extLst>
          </p:cNvPr>
          <p:cNvGraphicFramePr>
            <a:graphicFrameLocks noGrp="1"/>
          </p:cNvGraphicFramePr>
          <p:nvPr>
            <p:ph idx="1"/>
            <p:extLst>
              <p:ext uri="{D42A27DB-BD31-4B8C-83A1-F6EECF244321}">
                <p14:modId xmlns:p14="http://schemas.microsoft.com/office/powerpoint/2010/main" val="248401396"/>
              </p:ext>
            </p:extLst>
          </p:nvPr>
        </p:nvGraphicFramePr>
        <p:xfrm>
          <a:off x="4810259" y="649480"/>
          <a:ext cx="6555347" cy="55460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D14D89CD-CD65-1E20-9D6A-5400107E0D64}"/>
              </a:ext>
            </a:extLst>
          </p:cNvPr>
          <p:cNvSpPr txBox="1"/>
          <p:nvPr/>
        </p:nvSpPr>
        <p:spPr>
          <a:xfrm>
            <a:off x="4810259" y="6488663"/>
            <a:ext cx="6733062" cy="369332"/>
          </a:xfrm>
          <a:prstGeom prst="rect">
            <a:avLst/>
          </a:prstGeom>
          <a:noFill/>
        </p:spPr>
        <p:txBody>
          <a:bodyPr wrap="none" rtlCol="0">
            <a:spAutoFit/>
          </a:bodyPr>
          <a:lstStyle/>
          <a:p>
            <a:r>
              <a:rPr lang="en-US" dirty="0"/>
              <a:t>*based on tool websites and studies identified in the literature review</a:t>
            </a:r>
          </a:p>
        </p:txBody>
      </p:sp>
    </p:spTree>
    <p:extLst>
      <p:ext uri="{BB962C8B-B14F-4D97-AF65-F5344CB8AC3E}">
        <p14:creationId xmlns:p14="http://schemas.microsoft.com/office/powerpoint/2010/main" val="891929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Logo&#10;&#10;Description automatically generated">
            <a:extLst>
              <a:ext uri="{FF2B5EF4-FFF2-40B4-BE49-F238E27FC236}">
                <a16:creationId xmlns:a16="http://schemas.microsoft.com/office/drawing/2014/main" id="{7D0F87FD-BE4B-8EC8-0220-FDDBC9503A9C}"/>
              </a:ext>
            </a:extLst>
          </p:cNvPr>
          <p:cNvPicPr>
            <a:picLocks noChangeAspect="1"/>
          </p:cNvPicPr>
          <p:nvPr/>
        </p:nvPicPr>
        <p:blipFill>
          <a:blip r:embed="rId2"/>
          <a:stretch>
            <a:fillRect/>
          </a:stretch>
        </p:blipFill>
        <p:spPr>
          <a:xfrm>
            <a:off x="643467" y="2048352"/>
            <a:ext cx="5294716" cy="2761294"/>
          </a:xfrm>
          <a:prstGeom prst="rect">
            <a:avLst/>
          </a:prstGeom>
        </p:spPr>
      </p:pic>
      <p:cxnSp>
        <p:nvCxnSpPr>
          <p:cNvPr id="14" name="Straight Connector 13">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Picture 4" descr="Graphical user interface, text, application, email&#10;&#10;Description automatically generated">
            <a:extLst>
              <a:ext uri="{FF2B5EF4-FFF2-40B4-BE49-F238E27FC236}">
                <a16:creationId xmlns:a16="http://schemas.microsoft.com/office/drawing/2014/main" id="{0919B86A-1325-DAD3-12C5-A0839A93F17D}"/>
              </a:ext>
            </a:extLst>
          </p:cNvPr>
          <p:cNvPicPr>
            <a:picLocks noChangeAspect="1"/>
          </p:cNvPicPr>
          <p:nvPr/>
        </p:nvPicPr>
        <p:blipFill>
          <a:blip r:embed="rId3"/>
          <a:stretch>
            <a:fillRect/>
          </a:stretch>
        </p:blipFill>
        <p:spPr>
          <a:xfrm>
            <a:off x="6253817" y="1933243"/>
            <a:ext cx="5294715" cy="2991513"/>
          </a:xfrm>
          <a:prstGeom prst="rect">
            <a:avLst/>
          </a:prstGeom>
        </p:spPr>
      </p:pic>
      <p:sp>
        <p:nvSpPr>
          <p:cNvPr id="7" name="TextBox 6">
            <a:extLst>
              <a:ext uri="{FF2B5EF4-FFF2-40B4-BE49-F238E27FC236}">
                <a16:creationId xmlns:a16="http://schemas.microsoft.com/office/drawing/2014/main" id="{3704705F-8127-8736-9967-D5A13D3117C8}"/>
              </a:ext>
            </a:extLst>
          </p:cNvPr>
          <p:cNvSpPr txBox="1"/>
          <p:nvPr/>
        </p:nvSpPr>
        <p:spPr>
          <a:xfrm>
            <a:off x="2618618" y="5738549"/>
            <a:ext cx="6986849" cy="369332"/>
          </a:xfrm>
          <a:prstGeom prst="rect">
            <a:avLst/>
          </a:prstGeom>
          <a:noFill/>
        </p:spPr>
        <p:txBody>
          <a:bodyPr wrap="none" rtlCol="0">
            <a:spAutoFit/>
          </a:bodyPr>
          <a:lstStyle/>
          <a:p>
            <a:r>
              <a:rPr lang="en-US" dirty="0"/>
              <a:t>https://</a:t>
            </a:r>
            <a:r>
              <a:rPr lang="en-US" dirty="0" err="1"/>
              <a:t>www.ephpp.ca</a:t>
            </a:r>
            <a:r>
              <a:rPr lang="en-US" dirty="0"/>
              <a:t>/quality-assessment-tool-for-quantitative-studies/</a:t>
            </a:r>
          </a:p>
        </p:txBody>
      </p:sp>
    </p:spTree>
    <p:extLst>
      <p:ext uri="{BB962C8B-B14F-4D97-AF65-F5344CB8AC3E}">
        <p14:creationId xmlns:p14="http://schemas.microsoft.com/office/powerpoint/2010/main" val="1981622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966FB97-D5DC-F94D-A558-8708FAD2D8A9}"/>
              </a:ext>
            </a:extLst>
          </p:cNvPr>
          <p:cNvSpPr>
            <a:spLocks noGrp="1"/>
          </p:cNvSpPr>
          <p:nvPr>
            <p:ph type="title"/>
          </p:nvPr>
        </p:nvSpPr>
        <p:spPr>
          <a:xfrm>
            <a:off x="73571" y="586855"/>
            <a:ext cx="3827401" cy="3387497"/>
          </a:xfrm>
        </p:spPr>
        <p:txBody>
          <a:bodyPr anchor="b">
            <a:normAutofit/>
          </a:bodyPr>
          <a:lstStyle/>
          <a:p>
            <a:pPr algn="r"/>
            <a:r>
              <a:rPr lang="en-US" sz="3600" dirty="0">
                <a:solidFill>
                  <a:srgbClr val="FFFFFF"/>
                </a:solidFill>
              </a:rPr>
              <a:t>Recommendations</a:t>
            </a:r>
          </a:p>
        </p:txBody>
      </p:sp>
      <p:sp>
        <p:nvSpPr>
          <p:cNvPr id="5" name="Content Placeholder 4">
            <a:extLst>
              <a:ext uri="{FF2B5EF4-FFF2-40B4-BE49-F238E27FC236}">
                <a16:creationId xmlns:a16="http://schemas.microsoft.com/office/drawing/2014/main" id="{CB52C20E-6FC1-894A-AA4D-0EF9AB993FFB}"/>
              </a:ext>
            </a:extLst>
          </p:cNvPr>
          <p:cNvSpPr>
            <a:spLocks noGrp="1"/>
          </p:cNvSpPr>
          <p:nvPr>
            <p:ph idx="1"/>
          </p:nvPr>
        </p:nvSpPr>
        <p:spPr>
          <a:xfrm>
            <a:off x="4810259" y="649480"/>
            <a:ext cx="6555347" cy="5546047"/>
          </a:xfrm>
        </p:spPr>
        <p:txBody>
          <a:bodyPr anchor="ctr">
            <a:normAutofit/>
          </a:bodyPr>
          <a:lstStyle/>
          <a:p>
            <a:pPr marL="0" indent="0">
              <a:buNone/>
            </a:pPr>
            <a:r>
              <a:rPr lang="en-US" dirty="0"/>
              <a:t>1. </a:t>
            </a:r>
            <a:r>
              <a:rPr lang="en-GB" dirty="0"/>
              <a:t>In addition to ROBINS-I and NOS, EPHPP should be considered an acceptable tool for </a:t>
            </a:r>
            <a:r>
              <a:rPr lang="en-GB" dirty="0" err="1"/>
              <a:t>RoB</a:t>
            </a:r>
            <a:r>
              <a:rPr lang="en-GB" dirty="0"/>
              <a:t> assessment of NRSI. </a:t>
            </a:r>
            <a:endParaRPr lang="en-US" dirty="0"/>
          </a:p>
        </p:txBody>
      </p:sp>
    </p:spTree>
    <p:extLst>
      <p:ext uri="{BB962C8B-B14F-4D97-AF65-F5344CB8AC3E}">
        <p14:creationId xmlns:p14="http://schemas.microsoft.com/office/powerpoint/2010/main" val="3409057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966FB97-D5DC-F94D-A558-8708FAD2D8A9}"/>
              </a:ext>
            </a:extLst>
          </p:cNvPr>
          <p:cNvSpPr>
            <a:spLocks noGrp="1"/>
          </p:cNvSpPr>
          <p:nvPr>
            <p:ph type="title"/>
          </p:nvPr>
        </p:nvSpPr>
        <p:spPr>
          <a:xfrm>
            <a:off x="73571" y="586855"/>
            <a:ext cx="3827401" cy="3387497"/>
          </a:xfrm>
        </p:spPr>
        <p:txBody>
          <a:bodyPr anchor="b">
            <a:normAutofit/>
          </a:bodyPr>
          <a:lstStyle/>
          <a:p>
            <a:pPr algn="r"/>
            <a:r>
              <a:rPr lang="en-US" sz="3600" dirty="0">
                <a:solidFill>
                  <a:srgbClr val="FFFFFF"/>
                </a:solidFill>
              </a:rPr>
              <a:t>Recommendations</a:t>
            </a:r>
          </a:p>
        </p:txBody>
      </p:sp>
      <p:sp>
        <p:nvSpPr>
          <p:cNvPr id="5" name="Content Placeholder 4">
            <a:extLst>
              <a:ext uri="{FF2B5EF4-FFF2-40B4-BE49-F238E27FC236}">
                <a16:creationId xmlns:a16="http://schemas.microsoft.com/office/drawing/2014/main" id="{CB52C20E-6FC1-894A-AA4D-0EF9AB993FFB}"/>
              </a:ext>
            </a:extLst>
          </p:cNvPr>
          <p:cNvSpPr>
            <a:spLocks noGrp="1"/>
          </p:cNvSpPr>
          <p:nvPr>
            <p:ph idx="1"/>
          </p:nvPr>
        </p:nvSpPr>
        <p:spPr>
          <a:xfrm>
            <a:off x="4810259" y="649480"/>
            <a:ext cx="6555347" cy="5546047"/>
          </a:xfrm>
        </p:spPr>
        <p:txBody>
          <a:bodyPr anchor="ctr">
            <a:normAutofit/>
          </a:bodyPr>
          <a:lstStyle/>
          <a:p>
            <a:pPr marL="0" indent="0">
              <a:buNone/>
            </a:pPr>
            <a:r>
              <a:rPr lang="en-US" dirty="0"/>
              <a:t>2. </a:t>
            </a:r>
            <a:r>
              <a:rPr lang="en-GB" dirty="0"/>
              <a:t>Review teams considering the use of any other </a:t>
            </a:r>
            <a:r>
              <a:rPr lang="en-GB" dirty="0" err="1"/>
              <a:t>RoB</a:t>
            </a:r>
            <a:r>
              <a:rPr lang="en-GB" dirty="0"/>
              <a:t> tool for NRSI should assess the tool against the 22 identified criteria, taking into account how the tool compares with existing preferred and acceptable tools for Cochrane reviews. </a:t>
            </a:r>
            <a:endParaRPr lang="en-US" dirty="0"/>
          </a:p>
        </p:txBody>
      </p:sp>
    </p:spTree>
    <p:extLst>
      <p:ext uri="{BB962C8B-B14F-4D97-AF65-F5344CB8AC3E}">
        <p14:creationId xmlns:p14="http://schemas.microsoft.com/office/powerpoint/2010/main" val="2172785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966FB97-D5DC-F94D-A558-8708FAD2D8A9}"/>
              </a:ext>
            </a:extLst>
          </p:cNvPr>
          <p:cNvSpPr>
            <a:spLocks noGrp="1"/>
          </p:cNvSpPr>
          <p:nvPr>
            <p:ph type="title"/>
          </p:nvPr>
        </p:nvSpPr>
        <p:spPr>
          <a:xfrm>
            <a:off x="73571" y="586855"/>
            <a:ext cx="3827401" cy="3387497"/>
          </a:xfrm>
        </p:spPr>
        <p:txBody>
          <a:bodyPr anchor="b">
            <a:normAutofit/>
          </a:bodyPr>
          <a:lstStyle/>
          <a:p>
            <a:pPr algn="r"/>
            <a:r>
              <a:rPr lang="en-US" sz="3600" dirty="0">
                <a:solidFill>
                  <a:srgbClr val="FFFFFF"/>
                </a:solidFill>
              </a:rPr>
              <a:t>Recommendations</a:t>
            </a:r>
          </a:p>
        </p:txBody>
      </p:sp>
      <p:sp>
        <p:nvSpPr>
          <p:cNvPr id="5" name="Content Placeholder 4">
            <a:extLst>
              <a:ext uri="{FF2B5EF4-FFF2-40B4-BE49-F238E27FC236}">
                <a16:creationId xmlns:a16="http://schemas.microsoft.com/office/drawing/2014/main" id="{CB52C20E-6FC1-894A-AA4D-0EF9AB993FFB}"/>
              </a:ext>
            </a:extLst>
          </p:cNvPr>
          <p:cNvSpPr>
            <a:spLocks noGrp="1"/>
          </p:cNvSpPr>
          <p:nvPr>
            <p:ph idx="1"/>
          </p:nvPr>
        </p:nvSpPr>
        <p:spPr>
          <a:xfrm>
            <a:off x="4810259" y="649480"/>
            <a:ext cx="6555347" cy="5546047"/>
          </a:xfrm>
        </p:spPr>
        <p:txBody>
          <a:bodyPr anchor="ctr">
            <a:normAutofit/>
          </a:bodyPr>
          <a:lstStyle/>
          <a:p>
            <a:pPr marL="0" indent="0">
              <a:buNone/>
            </a:pPr>
            <a:r>
              <a:rPr lang="en-US" dirty="0"/>
              <a:t>3. </a:t>
            </a:r>
            <a:r>
              <a:rPr lang="en-GB" dirty="0"/>
              <a:t>The choice of </a:t>
            </a:r>
            <a:r>
              <a:rPr lang="en-GB" dirty="0" err="1"/>
              <a:t>RoB</a:t>
            </a:r>
            <a:r>
              <a:rPr lang="en-GB" dirty="0"/>
              <a:t> tool and rationale for the choice should be documented in the Methods section of the review with reference to the criteria matrix, coverage of the study designs to be assessed, and any other relevant considerations. </a:t>
            </a:r>
            <a:endParaRPr lang="en-US" dirty="0"/>
          </a:p>
        </p:txBody>
      </p:sp>
    </p:spTree>
    <p:extLst>
      <p:ext uri="{BB962C8B-B14F-4D97-AF65-F5344CB8AC3E}">
        <p14:creationId xmlns:p14="http://schemas.microsoft.com/office/powerpoint/2010/main" val="1929864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ord cloud illustrating the variety of terminology used in reviews of non-randomised studies&#10;&#10;Description automatically generated">
            <a:extLst>
              <a:ext uri="{FF2B5EF4-FFF2-40B4-BE49-F238E27FC236}">
                <a16:creationId xmlns:a16="http://schemas.microsoft.com/office/drawing/2014/main" id="{4B446424-7559-72B7-3DE8-97A108BB0773}"/>
              </a:ext>
            </a:extLst>
          </p:cNvPr>
          <p:cNvPicPr>
            <a:picLocks noChangeAspect="1"/>
          </p:cNvPicPr>
          <p:nvPr/>
        </p:nvPicPr>
        <p:blipFill rotWithShape="1">
          <a:blip r:embed="rId2"/>
          <a:srcRect l="10104" t="10573" r="5736" b="15975"/>
          <a:stretch/>
        </p:blipFill>
        <p:spPr>
          <a:xfrm>
            <a:off x="1574005" y="242887"/>
            <a:ext cx="9043989" cy="6372226"/>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AC0E2511-DA8B-7AA8-B23E-17D95663D23D}"/>
                  </a:ext>
                </a:extLst>
              </p14:cNvPr>
              <p14:cNvContentPartPr/>
              <p14:nvPr/>
            </p14:nvContentPartPr>
            <p14:xfrm>
              <a:off x="2508862" y="3032257"/>
              <a:ext cx="360" cy="360"/>
            </p14:xfrm>
          </p:contentPart>
        </mc:Choice>
        <mc:Fallback xmlns="">
          <p:pic>
            <p:nvPicPr>
              <p:cNvPr id="4" name="Ink 3">
                <a:extLst>
                  <a:ext uri="{FF2B5EF4-FFF2-40B4-BE49-F238E27FC236}">
                    <a16:creationId xmlns:a16="http://schemas.microsoft.com/office/drawing/2014/main" id="{AC0E2511-DA8B-7AA8-B23E-17D95663D23D}"/>
                  </a:ext>
                </a:extLst>
              </p:cNvPr>
              <p:cNvPicPr/>
              <p:nvPr/>
            </p:nvPicPr>
            <p:blipFill>
              <a:blip r:embed="rId4"/>
              <a:stretch>
                <a:fillRect/>
              </a:stretch>
            </p:blipFill>
            <p:spPr>
              <a:xfrm>
                <a:off x="2490862" y="3014257"/>
                <a:ext cx="36000" cy="36000"/>
              </a:xfrm>
              <a:prstGeom prst="rect">
                <a:avLst/>
              </a:prstGeom>
            </p:spPr>
          </p:pic>
        </mc:Fallback>
      </mc:AlternateContent>
      <p:grpSp>
        <p:nvGrpSpPr>
          <p:cNvPr id="7" name="Group 6">
            <a:extLst>
              <a:ext uri="{FF2B5EF4-FFF2-40B4-BE49-F238E27FC236}">
                <a16:creationId xmlns:a16="http://schemas.microsoft.com/office/drawing/2014/main" id="{41E896C5-CAAD-BD08-9416-F135E480C6A5}"/>
              </a:ext>
            </a:extLst>
          </p:cNvPr>
          <p:cNvGrpSpPr/>
          <p:nvPr/>
        </p:nvGrpSpPr>
        <p:grpSpPr>
          <a:xfrm>
            <a:off x="2115742" y="2783497"/>
            <a:ext cx="1352880" cy="235080"/>
            <a:chOff x="2115742" y="2783497"/>
            <a:chExt cx="1352880" cy="235080"/>
          </a:xfrm>
        </p:grpSpPr>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FA785B09-EFFF-27A2-4357-0D14F3962706}"/>
                    </a:ext>
                  </a:extLst>
                </p14:cNvPr>
                <p14:cNvContentPartPr/>
                <p14:nvPr/>
              </p14:nvContentPartPr>
              <p14:xfrm>
                <a:off x="2115742" y="2890057"/>
                <a:ext cx="1352880" cy="128520"/>
              </p14:xfrm>
            </p:contentPart>
          </mc:Choice>
          <mc:Fallback xmlns="">
            <p:pic>
              <p:nvPicPr>
                <p:cNvPr id="5" name="Ink 4">
                  <a:extLst>
                    <a:ext uri="{FF2B5EF4-FFF2-40B4-BE49-F238E27FC236}">
                      <a16:creationId xmlns:a16="http://schemas.microsoft.com/office/drawing/2014/main" id="{FA785B09-EFFF-27A2-4357-0D14F3962706}"/>
                    </a:ext>
                  </a:extLst>
                </p:cNvPr>
                <p:cNvPicPr/>
                <p:nvPr/>
              </p:nvPicPr>
              <p:blipFill>
                <a:blip r:embed="rId6"/>
                <a:stretch>
                  <a:fillRect/>
                </a:stretch>
              </p:blipFill>
              <p:spPr>
                <a:xfrm>
                  <a:off x="2098102" y="2872057"/>
                  <a:ext cx="138852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121B2A18-AE71-877B-66CC-9EF375A51939}"/>
                    </a:ext>
                  </a:extLst>
                </p14:cNvPr>
                <p14:cNvContentPartPr/>
                <p14:nvPr/>
              </p14:nvContentPartPr>
              <p14:xfrm>
                <a:off x="2378182" y="2783497"/>
                <a:ext cx="476280" cy="42120"/>
              </p14:xfrm>
            </p:contentPart>
          </mc:Choice>
          <mc:Fallback xmlns="">
            <p:pic>
              <p:nvPicPr>
                <p:cNvPr id="6" name="Ink 5">
                  <a:extLst>
                    <a:ext uri="{FF2B5EF4-FFF2-40B4-BE49-F238E27FC236}">
                      <a16:creationId xmlns:a16="http://schemas.microsoft.com/office/drawing/2014/main" id="{121B2A18-AE71-877B-66CC-9EF375A51939}"/>
                    </a:ext>
                  </a:extLst>
                </p:cNvPr>
                <p:cNvPicPr/>
                <p:nvPr/>
              </p:nvPicPr>
              <p:blipFill>
                <a:blip r:embed="rId8"/>
                <a:stretch>
                  <a:fillRect/>
                </a:stretch>
              </p:blipFill>
              <p:spPr>
                <a:xfrm>
                  <a:off x="2360542" y="2765497"/>
                  <a:ext cx="511920" cy="77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B9EF3E47-CADF-4028-94E3-CB58D48023A9}"/>
                  </a:ext>
                </a:extLst>
              </p14:cNvPr>
              <p14:cNvContentPartPr/>
              <p14:nvPr/>
            </p14:nvContentPartPr>
            <p14:xfrm>
              <a:off x="2565022" y="2991217"/>
              <a:ext cx="340560" cy="360"/>
            </p14:xfrm>
          </p:contentPart>
        </mc:Choice>
        <mc:Fallback xmlns="">
          <p:pic>
            <p:nvPicPr>
              <p:cNvPr id="8" name="Ink 7">
                <a:extLst>
                  <a:ext uri="{FF2B5EF4-FFF2-40B4-BE49-F238E27FC236}">
                    <a16:creationId xmlns:a16="http://schemas.microsoft.com/office/drawing/2014/main" id="{B9EF3E47-CADF-4028-94E3-CB58D48023A9}"/>
                  </a:ext>
                </a:extLst>
              </p:cNvPr>
              <p:cNvPicPr/>
              <p:nvPr/>
            </p:nvPicPr>
            <p:blipFill>
              <a:blip r:embed="rId10"/>
              <a:stretch>
                <a:fillRect/>
              </a:stretch>
            </p:blipFill>
            <p:spPr>
              <a:xfrm>
                <a:off x="2547022" y="2973217"/>
                <a:ext cx="376200" cy="36000"/>
              </a:xfrm>
              <a:prstGeom prst="rect">
                <a:avLst/>
              </a:prstGeom>
            </p:spPr>
          </p:pic>
        </mc:Fallback>
      </mc:AlternateContent>
    </p:spTree>
    <p:extLst>
      <p:ext uri="{BB962C8B-B14F-4D97-AF65-F5344CB8AC3E}">
        <p14:creationId xmlns:p14="http://schemas.microsoft.com/office/powerpoint/2010/main" val="19168203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966FB97-D5DC-F94D-A558-8708FAD2D8A9}"/>
              </a:ext>
            </a:extLst>
          </p:cNvPr>
          <p:cNvSpPr>
            <a:spLocks noGrp="1"/>
          </p:cNvSpPr>
          <p:nvPr>
            <p:ph type="title"/>
          </p:nvPr>
        </p:nvSpPr>
        <p:spPr>
          <a:xfrm>
            <a:off x="73571" y="586855"/>
            <a:ext cx="3827401" cy="3387497"/>
          </a:xfrm>
        </p:spPr>
        <p:txBody>
          <a:bodyPr anchor="b">
            <a:normAutofit/>
          </a:bodyPr>
          <a:lstStyle/>
          <a:p>
            <a:pPr algn="r"/>
            <a:r>
              <a:rPr lang="en-US" sz="3600" dirty="0">
                <a:solidFill>
                  <a:srgbClr val="FFFFFF"/>
                </a:solidFill>
              </a:rPr>
              <a:t>Recommendations</a:t>
            </a:r>
          </a:p>
        </p:txBody>
      </p:sp>
      <p:sp>
        <p:nvSpPr>
          <p:cNvPr id="5" name="Content Placeholder 4">
            <a:extLst>
              <a:ext uri="{FF2B5EF4-FFF2-40B4-BE49-F238E27FC236}">
                <a16:creationId xmlns:a16="http://schemas.microsoft.com/office/drawing/2014/main" id="{CB52C20E-6FC1-894A-AA4D-0EF9AB993FFB}"/>
              </a:ext>
            </a:extLst>
          </p:cNvPr>
          <p:cNvSpPr>
            <a:spLocks noGrp="1"/>
          </p:cNvSpPr>
          <p:nvPr>
            <p:ph idx="1"/>
          </p:nvPr>
        </p:nvSpPr>
        <p:spPr>
          <a:xfrm>
            <a:off x="4810259" y="649480"/>
            <a:ext cx="6555347" cy="5546047"/>
          </a:xfrm>
        </p:spPr>
        <p:txBody>
          <a:bodyPr anchor="ctr">
            <a:normAutofit/>
          </a:bodyPr>
          <a:lstStyle/>
          <a:p>
            <a:pPr marL="0" indent="0">
              <a:buNone/>
            </a:pPr>
            <a:r>
              <a:rPr lang="en-US" dirty="0"/>
              <a:t>4. </a:t>
            </a:r>
            <a:r>
              <a:rPr lang="en-GB" dirty="0"/>
              <a:t>Any limitations of the selected </a:t>
            </a:r>
            <a:r>
              <a:rPr lang="en-GB" dirty="0" err="1"/>
              <a:t>RoB</a:t>
            </a:r>
            <a:r>
              <a:rPr lang="en-GB" dirty="0"/>
              <a:t> tool should be noted in the Discussion section together with any considerations of how the review’s results and conclusions may or may not have been affected by the choice of tool. </a:t>
            </a:r>
            <a:endParaRPr lang="en-US" dirty="0"/>
          </a:p>
        </p:txBody>
      </p:sp>
    </p:spTree>
    <p:extLst>
      <p:ext uri="{BB962C8B-B14F-4D97-AF65-F5344CB8AC3E}">
        <p14:creationId xmlns:p14="http://schemas.microsoft.com/office/powerpoint/2010/main" val="25407590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966FB97-D5DC-F94D-A558-8708FAD2D8A9}"/>
              </a:ext>
            </a:extLst>
          </p:cNvPr>
          <p:cNvSpPr>
            <a:spLocks noGrp="1"/>
          </p:cNvSpPr>
          <p:nvPr>
            <p:ph type="title"/>
          </p:nvPr>
        </p:nvSpPr>
        <p:spPr>
          <a:xfrm>
            <a:off x="466722" y="586855"/>
            <a:ext cx="3201366" cy="3387497"/>
          </a:xfrm>
        </p:spPr>
        <p:txBody>
          <a:bodyPr anchor="b">
            <a:normAutofit/>
          </a:bodyPr>
          <a:lstStyle/>
          <a:p>
            <a:pPr algn="r"/>
            <a:r>
              <a:rPr lang="en-US" sz="4000" dirty="0">
                <a:solidFill>
                  <a:srgbClr val="FFFFFF"/>
                </a:solidFill>
              </a:rPr>
              <a:t>Questions and discussion</a:t>
            </a:r>
          </a:p>
        </p:txBody>
      </p:sp>
      <p:sp>
        <p:nvSpPr>
          <p:cNvPr id="13" name="Content Placeholder 4">
            <a:extLst>
              <a:ext uri="{FF2B5EF4-FFF2-40B4-BE49-F238E27FC236}">
                <a16:creationId xmlns:a16="http://schemas.microsoft.com/office/drawing/2014/main" id="{C8205F9F-619F-2FB4-FBC7-A3040EDF8AD4}"/>
              </a:ext>
            </a:extLst>
          </p:cNvPr>
          <p:cNvSpPr txBox="1">
            <a:spLocks/>
          </p:cNvSpPr>
          <p:nvPr/>
        </p:nvSpPr>
        <p:spPr>
          <a:xfrm>
            <a:off x="4810259" y="649480"/>
            <a:ext cx="6555347" cy="554604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t>
            </a:r>
            <a:r>
              <a:rPr lang="en-US" dirty="0" err="1"/>
              <a:t>MHiltonBoon</a:t>
            </a:r>
            <a:r>
              <a:rPr lang="en-US" dirty="0"/>
              <a:t> </a:t>
            </a:r>
          </a:p>
          <a:p>
            <a:r>
              <a:rPr lang="en-US" dirty="0"/>
              <a:t>Email: </a:t>
            </a:r>
            <a:r>
              <a:rPr lang="en-US" dirty="0">
                <a:hlinkClick r:id="rId2"/>
              </a:rPr>
              <a:t>mbo5@gcu.ac.uk</a:t>
            </a:r>
            <a:endParaRPr lang="en-US" dirty="0"/>
          </a:p>
          <a:p>
            <a:r>
              <a:rPr lang="en-US" dirty="0"/>
              <a:t>Repository: </a:t>
            </a:r>
            <a:r>
              <a:rPr lang="en-US" dirty="0" err="1"/>
              <a:t>github.com</a:t>
            </a:r>
            <a:r>
              <a:rPr lang="en-US" dirty="0"/>
              <a:t>/</a:t>
            </a:r>
            <a:r>
              <a:rPr lang="en-US" dirty="0" err="1"/>
              <a:t>michelehb</a:t>
            </a:r>
            <a:endParaRPr lang="en-US" dirty="0"/>
          </a:p>
        </p:txBody>
      </p:sp>
      <p:pic>
        <p:nvPicPr>
          <p:cNvPr id="15" name="Picture 14">
            <a:extLst>
              <a:ext uri="{FF2B5EF4-FFF2-40B4-BE49-F238E27FC236}">
                <a16:creationId xmlns:a16="http://schemas.microsoft.com/office/drawing/2014/main" id="{9AC1950C-ED91-9211-0F7C-E8662C00DC31}"/>
              </a:ext>
            </a:extLst>
          </p:cNvPr>
          <p:cNvPicPr>
            <a:picLocks noChangeAspect="1"/>
          </p:cNvPicPr>
          <p:nvPr/>
        </p:nvPicPr>
        <p:blipFill>
          <a:blip r:embed="rId3"/>
          <a:stretch>
            <a:fillRect/>
          </a:stretch>
        </p:blipFill>
        <p:spPr>
          <a:xfrm>
            <a:off x="7515226" y="2442176"/>
            <a:ext cx="733425" cy="733425"/>
          </a:xfrm>
          <a:prstGeom prst="rect">
            <a:avLst/>
          </a:prstGeom>
        </p:spPr>
      </p:pic>
    </p:spTree>
    <p:extLst>
      <p:ext uri="{BB962C8B-B14F-4D97-AF65-F5344CB8AC3E}">
        <p14:creationId xmlns:p14="http://schemas.microsoft.com/office/powerpoint/2010/main" val="1707342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9C8D-6A0D-6405-9D14-2374048C61AA}"/>
              </a:ext>
            </a:extLst>
          </p:cNvPr>
          <p:cNvSpPr>
            <a:spLocks noGrp="1"/>
          </p:cNvSpPr>
          <p:nvPr>
            <p:ph type="title"/>
          </p:nvPr>
        </p:nvSpPr>
        <p:spPr/>
        <p:txBody>
          <a:bodyPr/>
          <a:lstStyle/>
          <a:p>
            <a:r>
              <a:rPr lang="en-US" dirty="0"/>
              <a:t>Cochrane Scientific Committee advice</a:t>
            </a:r>
          </a:p>
        </p:txBody>
      </p:sp>
      <p:sp>
        <p:nvSpPr>
          <p:cNvPr id="3" name="Content Placeholder 2">
            <a:extLst>
              <a:ext uri="{FF2B5EF4-FFF2-40B4-BE49-F238E27FC236}">
                <a16:creationId xmlns:a16="http://schemas.microsoft.com/office/drawing/2014/main" id="{C131C097-CE78-61C0-98A4-892B290058ED}"/>
              </a:ext>
            </a:extLst>
          </p:cNvPr>
          <p:cNvSpPr>
            <a:spLocks noGrp="1"/>
          </p:cNvSpPr>
          <p:nvPr>
            <p:ph idx="1"/>
          </p:nvPr>
        </p:nvSpPr>
        <p:spPr>
          <a:xfrm>
            <a:off x="838200" y="1825625"/>
            <a:ext cx="10515600" cy="4351338"/>
          </a:xfrm>
        </p:spPr>
        <p:txBody>
          <a:bodyPr>
            <a:normAutofit fontScale="85000" lnSpcReduction="10000"/>
          </a:bodyPr>
          <a:lstStyle/>
          <a:p>
            <a:pPr marL="457200" lvl="1" indent="0">
              <a:lnSpc>
                <a:spcPct val="150000"/>
              </a:lnSpc>
              <a:buNone/>
            </a:pPr>
            <a:r>
              <a:rPr lang="en-GB" sz="3600" dirty="0"/>
              <a:t>“ROBINS-I is the preferred tool to be used in Cochrane Reviews for non-randomized studies of interventions, although it is not mandatory, and will require author teams to have sufficient knowledge and experience to apply the tool. An alternative option is the Newcastle-Ottawa Scale”</a:t>
            </a:r>
          </a:p>
          <a:p>
            <a:pPr marL="0" indent="0">
              <a:buNone/>
            </a:pPr>
            <a:endParaRPr lang="en-GB" u="sng" dirty="0">
              <a:hlinkClick r:id="rId2"/>
            </a:endParaRPr>
          </a:p>
          <a:p>
            <a:pPr marL="457200" lvl="1" indent="0">
              <a:buNone/>
            </a:pPr>
            <a:r>
              <a:rPr lang="en-GB" u="sng" dirty="0">
                <a:hlinkClick r:id="rId2"/>
              </a:rPr>
              <a:t>https://methods.cochrane.org/methods-cochrane/robins-i-tool</a:t>
            </a:r>
            <a:r>
              <a:rPr lang="en-GB" dirty="0"/>
              <a:t> (July 2017)</a:t>
            </a:r>
          </a:p>
          <a:p>
            <a:endParaRPr lang="en-US" dirty="0"/>
          </a:p>
        </p:txBody>
      </p:sp>
    </p:spTree>
    <p:extLst>
      <p:ext uri="{BB962C8B-B14F-4D97-AF65-F5344CB8AC3E}">
        <p14:creationId xmlns:p14="http://schemas.microsoft.com/office/powerpoint/2010/main" val="3387201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3CB8A75F-62F6-7A16-569B-CD9514343488}"/>
              </a:ext>
            </a:extLst>
          </p:cNvPr>
          <p:cNvGraphicFramePr>
            <a:graphicFrameLocks noGrp="1"/>
          </p:cNvGraphicFramePr>
          <p:nvPr>
            <p:ph idx="1"/>
            <p:extLst>
              <p:ext uri="{D42A27DB-BD31-4B8C-83A1-F6EECF244321}">
                <p14:modId xmlns:p14="http://schemas.microsoft.com/office/powerpoint/2010/main" val="2220793352"/>
              </p:ext>
            </p:extLst>
          </p:nvPr>
        </p:nvGraphicFramePr>
        <p:xfrm>
          <a:off x="838200" y="1152963"/>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91963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966FB97-D5DC-F94D-A558-8708FAD2D8A9}"/>
              </a:ext>
            </a:extLst>
          </p:cNvPr>
          <p:cNvSpPr>
            <a:spLocks noGrp="1"/>
          </p:cNvSpPr>
          <p:nvPr>
            <p:ph type="title"/>
          </p:nvPr>
        </p:nvSpPr>
        <p:spPr>
          <a:xfrm>
            <a:off x="466722" y="586855"/>
            <a:ext cx="3201366" cy="3387497"/>
          </a:xfrm>
        </p:spPr>
        <p:txBody>
          <a:bodyPr anchor="b">
            <a:normAutofit/>
          </a:bodyPr>
          <a:lstStyle/>
          <a:p>
            <a:pPr algn="r"/>
            <a:r>
              <a:rPr lang="en-US" sz="4000" dirty="0">
                <a:solidFill>
                  <a:srgbClr val="FFFFFF"/>
                </a:solidFill>
              </a:rPr>
              <a:t>Project aims</a:t>
            </a:r>
          </a:p>
        </p:txBody>
      </p:sp>
      <p:sp>
        <p:nvSpPr>
          <p:cNvPr id="5" name="Content Placeholder 4">
            <a:extLst>
              <a:ext uri="{FF2B5EF4-FFF2-40B4-BE49-F238E27FC236}">
                <a16:creationId xmlns:a16="http://schemas.microsoft.com/office/drawing/2014/main" id="{CB52C20E-6FC1-894A-AA4D-0EF9AB993FFB}"/>
              </a:ext>
            </a:extLst>
          </p:cNvPr>
          <p:cNvSpPr>
            <a:spLocks noGrp="1"/>
          </p:cNvSpPr>
          <p:nvPr>
            <p:ph idx="1"/>
          </p:nvPr>
        </p:nvSpPr>
        <p:spPr>
          <a:xfrm>
            <a:off x="4810259" y="649480"/>
            <a:ext cx="6555347" cy="5546047"/>
          </a:xfrm>
        </p:spPr>
        <p:txBody>
          <a:bodyPr anchor="ctr">
            <a:normAutofit/>
          </a:bodyPr>
          <a:lstStyle/>
          <a:p>
            <a:pPr marL="514350" indent="-514350">
              <a:buFont typeface="+mj-lt"/>
              <a:buAutoNum type="arabicPeriod"/>
            </a:pPr>
            <a:r>
              <a:rPr lang="en-GB" dirty="0"/>
              <a:t>Agree a list of criteria against which the acceptability of different NRSI critical appraisal tools can be judged; </a:t>
            </a:r>
          </a:p>
          <a:p>
            <a:pPr marL="514350" indent="-514350">
              <a:buFont typeface="+mj-lt"/>
              <a:buAutoNum type="arabicPeriod"/>
            </a:pPr>
            <a:r>
              <a:rPr lang="en-GB" dirty="0"/>
              <a:t>Produce an initial matrix of preferred and accepted tools mapped against their appropriateness for different types of NRSI; </a:t>
            </a:r>
          </a:p>
          <a:p>
            <a:pPr marL="514350" indent="-514350">
              <a:buFont typeface="+mj-lt"/>
              <a:buAutoNum type="arabicPeriod"/>
            </a:pPr>
            <a:r>
              <a:rPr lang="en-GB" dirty="0"/>
              <a:t>Outline additional work required to investigate further and/or provide more robust guidance.</a:t>
            </a:r>
          </a:p>
          <a:p>
            <a:endParaRPr lang="en-US" sz="2000" dirty="0"/>
          </a:p>
        </p:txBody>
      </p:sp>
    </p:spTree>
    <p:extLst>
      <p:ext uri="{BB962C8B-B14F-4D97-AF65-F5344CB8AC3E}">
        <p14:creationId xmlns:p14="http://schemas.microsoft.com/office/powerpoint/2010/main" val="4032456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E966FB97-D5DC-F94D-A558-8708FAD2D8A9}"/>
              </a:ext>
            </a:extLst>
          </p:cNvPr>
          <p:cNvSpPr>
            <a:spLocks noGrp="1"/>
          </p:cNvSpPr>
          <p:nvPr>
            <p:ph type="title"/>
          </p:nvPr>
        </p:nvSpPr>
        <p:spPr>
          <a:xfrm>
            <a:off x="466722" y="586855"/>
            <a:ext cx="3201366" cy="3387497"/>
          </a:xfrm>
        </p:spPr>
        <p:txBody>
          <a:bodyPr anchor="b">
            <a:normAutofit/>
          </a:bodyPr>
          <a:lstStyle/>
          <a:p>
            <a:pPr algn="r"/>
            <a:r>
              <a:rPr lang="en-US" sz="4000" dirty="0">
                <a:solidFill>
                  <a:srgbClr val="FFFFFF"/>
                </a:solidFill>
              </a:rPr>
              <a:t>Previous systematic reviews of </a:t>
            </a:r>
            <a:r>
              <a:rPr lang="en-US" sz="4000" dirty="0" err="1">
                <a:solidFill>
                  <a:srgbClr val="FFFFFF"/>
                </a:solidFill>
              </a:rPr>
              <a:t>RoB</a:t>
            </a:r>
            <a:r>
              <a:rPr lang="en-US" sz="4000" dirty="0">
                <a:solidFill>
                  <a:srgbClr val="FFFFFF"/>
                </a:solidFill>
              </a:rPr>
              <a:t> tools for NRSI</a:t>
            </a:r>
          </a:p>
        </p:txBody>
      </p:sp>
      <p:sp>
        <p:nvSpPr>
          <p:cNvPr id="5" name="Content Placeholder 4">
            <a:extLst>
              <a:ext uri="{FF2B5EF4-FFF2-40B4-BE49-F238E27FC236}">
                <a16:creationId xmlns:a16="http://schemas.microsoft.com/office/drawing/2014/main" id="{CB52C20E-6FC1-894A-AA4D-0EF9AB993FFB}"/>
              </a:ext>
            </a:extLst>
          </p:cNvPr>
          <p:cNvSpPr>
            <a:spLocks noGrp="1"/>
          </p:cNvSpPr>
          <p:nvPr>
            <p:ph idx="1"/>
          </p:nvPr>
        </p:nvSpPr>
        <p:spPr>
          <a:xfrm>
            <a:off x="4810259" y="649480"/>
            <a:ext cx="6555347" cy="5546047"/>
          </a:xfrm>
        </p:spPr>
        <p:txBody>
          <a:bodyPr anchor="ctr">
            <a:noAutofit/>
          </a:bodyPr>
          <a:lstStyle/>
          <a:p>
            <a:pPr marL="0" indent="0">
              <a:lnSpc>
                <a:spcPct val="100000"/>
              </a:lnSpc>
              <a:buNone/>
            </a:pPr>
            <a:r>
              <a:rPr lang="en-US" sz="2000" dirty="0" err="1"/>
              <a:t>Deeks</a:t>
            </a:r>
            <a:r>
              <a:rPr lang="en-US" sz="2000" dirty="0"/>
              <a:t> 2003</a:t>
            </a:r>
          </a:p>
          <a:p>
            <a:pPr marL="0" indent="0">
              <a:lnSpc>
                <a:spcPct val="100000"/>
              </a:lnSpc>
              <a:buNone/>
            </a:pPr>
            <a:r>
              <a:rPr lang="en-US" sz="2000" dirty="0"/>
              <a:t>“Although many quality assessment tools exist and have been used for appraising non-</a:t>
            </a:r>
            <a:r>
              <a:rPr lang="en-US" sz="2000" dirty="0" err="1"/>
              <a:t>randomised</a:t>
            </a:r>
            <a:r>
              <a:rPr lang="en-US" sz="2000" dirty="0"/>
              <a:t> studies, most omit key quality domains.”</a:t>
            </a:r>
          </a:p>
          <a:p>
            <a:pPr marL="0" indent="0">
              <a:lnSpc>
                <a:spcPct val="100000"/>
              </a:lnSpc>
              <a:buNone/>
            </a:pPr>
            <a:endParaRPr lang="en-US" sz="2000" dirty="0"/>
          </a:p>
          <a:p>
            <a:pPr marL="0" indent="0">
              <a:lnSpc>
                <a:spcPct val="100000"/>
              </a:lnSpc>
              <a:buNone/>
            </a:pPr>
            <a:r>
              <a:rPr lang="en-US" sz="2000" dirty="0" err="1"/>
              <a:t>Katrak</a:t>
            </a:r>
            <a:r>
              <a:rPr lang="en-US" sz="2000" dirty="0"/>
              <a:t> 2004</a:t>
            </a:r>
          </a:p>
          <a:p>
            <a:pPr marL="0" indent="0">
              <a:lnSpc>
                <a:spcPct val="100000"/>
              </a:lnSpc>
              <a:buNone/>
            </a:pPr>
            <a:r>
              <a:rPr lang="en-US" sz="2000" dirty="0"/>
              <a:t>“There is no "gold standard' critical appraisal tool for any study design, nor is there any widely accepted generic tool  that can be applied equally well across study types. … Therefore, consumers of research are faced with frustrating decisions when attempting to select the most appropriate tool for their needs.”</a:t>
            </a:r>
          </a:p>
          <a:p>
            <a:pPr marL="0" indent="0">
              <a:lnSpc>
                <a:spcPct val="100000"/>
              </a:lnSpc>
              <a:buNone/>
            </a:pPr>
            <a:endParaRPr lang="en-US" sz="2000" dirty="0"/>
          </a:p>
          <a:p>
            <a:pPr marL="0" indent="0">
              <a:lnSpc>
                <a:spcPct val="100000"/>
              </a:lnSpc>
              <a:buNone/>
            </a:pPr>
            <a:r>
              <a:rPr lang="en-US" sz="2000" dirty="0"/>
              <a:t>Quigley 2019</a:t>
            </a:r>
          </a:p>
          <a:p>
            <a:pPr marL="0" indent="0">
              <a:lnSpc>
                <a:spcPct val="100000"/>
              </a:lnSpc>
              <a:buNone/>
            </a:pPr>
            <a:r>
              <a:rPr lang="en-US" sz="2000" dirty="0"/>
              <a:t>“There is little consensus regarding which is the most appropriate critical appraisal tool to use for NRS. The different methodological quality and variability in reporting of NRS make consistent assessment of ROB difficult.”</a:t>
            </a:r>
          </a:p>
        </p:txBody>
      </p:sp>
    </p:spTree>
    <p:extLst>
      <p:ext uri="{BB962C8B-B14F-4D97-AF65-F5344CB8AC3E}">
        <p14:creationId xmlns:p14="http://schemas.microsoft.com/office/powerpoint/2010/main" val="634748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966FB97-D5DC-F94D-A558-8708FAD2D8A9}"/>
              </a:ext>
            </a:extLst>
          </p:cNvPr>
          <p:cNvSpPr>
            <a:spLocks noGrp="1"/>
          </p:cNvSpPr>
          <p:nvPr>
            <p:ph type="title"/>
          </p:nvPr>
        </p:nvSpPr>
        <p:spPr>
          <a:xfrm>
            <a:off x="466722" y="586855"/>
            <a:ext cx="3201366" cy="3387497"/>
          </a:xfrm>
        </p:spPr>
        <p:txBody>
          <a:bodyPr anchor="b">
            <a:normAutofit fontScale="90000"/>
          </a:bodyPr>
          <a:lstStyle/>
          <a:p>
            <a:pPr algn="r"/>
            <a:r>
              <a:rPr lang="en-US" sz="4000" dirty="0">
                <a:solidFill>
                  <a:srgbClr val="FFFFFF"/>
                </a:solidFill>
              </a:rPr>
              <a:t>Grouping potential criteria for determination of preferred/ acceptable tools</a:t>
            </a:r>
          </a:p>
        </p:txBody>
      </p:sp>
      <p:sp>
        <p:nvSpPr>
          <p:cNvPr id="5" name="Content Placeholder 4">
            <a:extLst>
              <a:ext uri="{FF2B5EF4-FFF2-40B4-BE49-F238E27FC236}">
                <a16:creationId xmlns:a16="http://schemas.microsoft.com/office/drawing/2014/main" id="{CB52C20E-6FC1-894A-AA4D-0EF9AB993FFB}"/>
              </a:ext>
            </a:extLst>
          </p:cNvPr>
          <p:cNvSpPr>
            <a:spLocks noGrp="1"/>
          </p:cNvSpPr>
          <p:nvPr>
            <p:ph idx="1"/>
          </p:nvPr>
        </p:nvSpPr>
        <p:spPr>
          <a:xfrm>
            <a:off x="4810259" y="649480"/>
            <a:ext cx="6555347" cy="5546047"/>
          </a:xfrm>
        </p:spPr>
        <p:txBody>
          <a:bodyPr anchor="ctr">
            <a:normAutofit/>
          </a:bodyPr>
          <a:lstStyle/>
          <a:p>
            <a:r>
              <a:rPr lang="en-US" sz="3200" dirty="0"/>
              <a:t>Structure and presentation of tool</a:t>
            </a:r>
          </a:p>
          <a:p>
            <a:pPr marL="457200" lvl="1" indent="0">
              <a:buNone/>
            </a:pPr>
            <a:r>
              <a:rPr lang="en-US" dirty="0"/>
              <a:t>(formatting, guidance, training materials)</a:t>
            </a:r>
          </a:p>
          <a:p>
            <a:r>
              <a:rPr lang="en-US" sz="3200" dirty="0"/>
              <a:t>Development methods</a:t>
            </a:r>
          </a:p>
          <a:p>
            <a:pPr marL="457200" lvl="1" indent="0">
              <a:buNone/>
            </a:pPr>
            <a:r>
              <a:rPr lang="en-US" dirty="0"/>
              <a:t>(documented; peer-reviewed)</a:t>
            </a:r>
          </a:p>
          <a:p>
            <a:r>
              <a:rPr lang="en-US" sz="3200" dirty="0"/>
              <a:t>Content of tool</a:t>
            </a:r>
          </a:p>
          <a:p>
            <a:pPr marL="457200" lvl="1" indent="0">
              <a:buNone/>
            </a:pPr>
            <a:r>
              <a:rPr lang="en-US" dirty="0"/>
              <a:t>(purpose, evidence base, bias domains)</a:t>
            </a:r>
          </a:p>
          <a:p>
            <a:r>
              <a:rPr lang="en-US" sz="3200" dirty="0"/>
              <a:t>Performance of tool</a:t>
            </a:r>
          </a:p>
          <a:p>
            <a:pPr marL="457200" lvl="1" indent="0">
              <a:buNone/>
            </a:pPr>
            <a:r>
              <a:rPr lang="en-US" dirty="0"/>
              <a:t>(validity, reliability)</a:t>
            </a:r>
          </a:p>
          <a:p>
            <a:r>
              <a:rPr lang="en-US" sz="3200" dirty="0"/>
              <a:t>User perceptions</a:t>
            </a:r>
          </a:p>
          <a:p>
            <a:pPr marL="457200" lvl="1" indent="0">
              <a:buNone/>
            </a:pPr>
            <a:r>
              <a:rPr lang="en-US" dirty="0"/>
              <a:t>(ease of use, time and expertise required)</a:t>
            </a:r>
          </a:p>
        </p:txBody>
      </p:sp>
    </p:spTree>
    <p:extLst>
      <p:ext uri="{BB962C8B-B14F-4D97-AF65-F5344CB8AC3E}">
        <p14:creationId xmlns:p14="http://schemas.microsoft.com/office/powerpoint/2010/main" val="1582139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alendar&#10;&#10;Description automatically generated with medium confidence">
            <a:extLst>
              <a:ext uri="{FF2B5EF4-FFF2-40B4-BE49-F238E27FC236}">
                <a16:creationId xmlns:a16="http://schemas.microsoft.com/office/drawing/2014/main" id="{ECC89124-2002-B753-37C5-3698D8860F22}"/>
              </a:ext>
            </a:extLst>
          </p:cNvPr>
          <p:cNvPicPr>
            <a:picLocks noChangeAspect="1"/>
          </p:cNvPicPr>
          <p:nvPr/>
        </p:nvPicPr>
        <p:blipFill>
          <a:blip r:embed="rId2"/>
          <a:stretch>
            <a:fillRect/>
          </a:stretch>
        </p:blipFill>
        <p:spPr>
          <a:xfrm>
            <a:off x="702247" y="0"/>
            <a:ext cx="10787506" cy="6858000"/>
          </a:xfrm>
          <a:prstGeom prst="rect">
            <a:avLst/>
          </a:prstGeom>
        </p:spPr>
      </p:pic>
    </p:spTree>
    <p:extLst>
      <p:ext uri="{BB962C8B-B14F-4D97-AF65-F5344CB8AC3E}">
        <p14:creationId xmlns:p14="http://schemas.microsoft.com/office/powerpoint/2010/main" val="628514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966FB97-D5DC-F94D-A558-8708FAD2D8A9}"/>
              </a:ext>
            </a:extLst>
          </p:cNvPr>
          <p:cNvSpPr>
            <a:spLocks noGrp="1"/>
          </p:cNvSpPr>
          <p:nvPr>
            <p:ph type="title"/>
          </p:nvPr>
        </p:nvSpPr>
        <p:spPr>
          <a:xfrm>
            <a:off x="466722" y="586855"/>
            <a:ext cx="3201366" cy="3387497"/>
          </a:xfrm>
        </p:spPr>
        <p:txBody>
          <a:bodyPr anchor="b">
            <a:normAutofit/>
          </a:bodyPr>
          <a:lstStyle/>
          <a:p>
            <a:pPr algn="r"/>
            <a:r>
              <a:rPr lang="en-US" sz="4000" dirty="0">
                <a:solidFill>
                  <a:srgbClr val="FFFFFF"/>
                </a:solidFill>
              </a:rPr>
              <a:t>Survey results</a:t>
            </a:r>
          </a:p>
        </p:txBody>
      </p:sp>
      <p:sp>
        <p:nvSpPr>
          <p:cNvPr id="5" name="Content Placeholder 4">
            <a:extLst>
              <a:ext uri="{FF2B5EF4-FFF2-40B4-BE49-F238E27FC236}">
                <a16:creationId xmlns:a16="http://schemas.microsoft.com/office/drawing/2014/main" id="{CB52C20E-6FC1-894A-AA4D-0EF9AB993FFB}"/>
              </a:ext>
            </a:extLst>
          </p:cNvPr>
          <p:cNvSpPr>
            <a:spLocks noGrp="1"/>
          </p:cNvSpPr>
          <p:nvPr>
            <p:ph idx="1"/>
          </p:nvPr>
        </p:nvSpPr>
        <p:spPr>
          <a:xfrm>
            <a:off x="4810259" y="649480"/>
            <a:ext cx="6555347" cy="5546047"/>
          </a:xfrm>
        </p:spPr>
        <p:txBody>
          <a:bodyPr anchor="ctr">
            <a:noAutofit/>
          </a:bodyPr>
          <a:lstStyle/>
          <a:p>
            <a:pPr marL="0" indent="-457200"/>
            <a:r>
              <a:rPr lang="en-US" dirty="0"/>
              <a:t>41 responses</a:t>
            </a:r>
          </a:p>
          <a:p>
            <a:pPr marL="0" indent="-457200"/>
            <a:r>
              <a:rPr lang="en-US" dirty="0"/>
              <a:t>All but two criteria were either ‘essential’ or ‘desirable’ to a majority of respondents</a:t>
            </a:r>
          </a:p>
          <a:p>
            <a:pPr marL="0" indent="-457200"/>
            <a:r>
              <a:rPr lang="en-US" dirty="0"/>
              <a:t>Expert consensus was to </a:t>
            </a:r>
            <a:r>
              <a:rPr lang="en-US" dirty="0" err="1"/>
              <a:t>prioritise</a:t>
            </a:r>
            <a:r>
              <a:rPr lang="en-US" dirty="0"/>
              <a:t> criteria that &gt;50% of respondents rated ‘essential’</a:t>
            </a:r>
          </a:p>
          <a:p>
            <a:pPr marL="0" indent="-457200"/>
            <a:r>
              <a:rPr lang="en-US" dirty="0"/>
              <a:t>= 22 criteria</a:t>
            </a:r>
          </a:p>
          <a:p>
            <a:pPr marL="0" indent="-457200"/>
            <a:endParaRPr lang="en-US" dirty="0"/>
          </a:p>
        </p:txBody>
      </p:sp>
    </p:spTree>
    <p:extLst>
      <p:ext uri="{BB962C8B-B14F-4D97-AF65-F5344CB8AC3E}">
        <p14:creationId xmlns:p14="http://schemas.microsoft.com/office/powerpoint/2010/main" val="15797747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9485</TotalTime>
  <Words>948</Words>
  <Application>Microsoft Macintosh PowerPoint</Application>
  <PresentationFormat>Widescreen</PresentationFormat>
  <Paragraphs>104</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Calibri Light</vt:lpstr>
      <vt:lpstr>Whitney Book</vt:lpstr>
      <vt:lpstr>Whitney Medium</vt:lpstr>
      <vt:lpstr>Whitney Semibold</vt:lpstr>
      <vt:lpstr>Office Theme</vt:lpstr>
      <vt:lpstr>Cochrane Methods Project 1:  Preferred and Acceptable Risk of Bias Tools for Non-Randomised Studies of Interventions   Dr Michele Hilton Boon Ailsa McKay Postdoctoral Fellow, WISE Centre for Economic Justice 9 June 2022 </vt:lpstr>
      <vt:lpstr>PowerPoint Presentation</vt:lpstr>
      <vt:lpstr>Cochrane Scientific Committee advice</vt:lpstr>
      <vt:lpstr>PowerPoint Presentation</vt:lpstr>
      <vt:lpstr>Project aims</vt:lpstr>
      <vt:lpstr>Previous systematic reviews of RoB tools for NRSI</vt:lpstr>
      <vt:lpstr>Grouping potential criteria for determination of preferred/ acceptable tools</vt:lpstr>
      <vt:lpstr>PowerPoint Presentation</vt:lpstr>
      <vt:lpstr>Survey results</vt:lpstr>
      <vt:lpstr>Structure and presentation of tool</vt:lpstr>
      <vt:lpstr>Development of tool</vt:lpstr>
      <vt:lpstr>Content of tool</vt:lpstr>
      <vt:lpstr>Performance of tool</vt:lpstr>
      <vt:lpstr>User perceptions of tool</vt:lpstr>
      <vt:lpstr>Results of mapping tools to criteria*</vt:lpstr>
      <vt:lpstr>PowerPoint Presentation</vt:lpstr>
      <vt:lpstr>Recommendations</vt:lpstr>
      <vt:lpstr>Recommendations</vt:lpstr>
      <vt:lpstr>Recommendations</vt:lpstr>
      <vt:lpstr>Recommendations</vt:lpstr>
      <vt:lpstr>Questions and 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Michele Hilton Boon</dc:creator>
  <cp:lastModifiedBy>Boon, Michele</cp:lastModifiedBy>
  <cp:revision>39</cp:revision>
  <dcterms:created xsi:type="dcterms:W3CDTF">2021-10-14T11:23:44Z</dcterms:created>
  <dcterms:modified xsi:type="dcterms:W3CDTF">2022-06-09T07:43:09Z</dcterms:modified>
</cp:coreProperties>
</file>